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72" r:id="rId7"/>
    <p:sldId id="262" r:id="rId8"/>
    <p:sldId id="263" r:id="rId9"/>
    <p:sldId id="264" r:id="rId10"/>
    <p:sldId id="267" r:id="rId11"/>
    <p:sldId id="271" r:id="rId12"/>
    <p:sldId id="268" r:id="rId13"/>
    <p:sldId id="270" r:id="rId14"/>
    <p:sldId id="266" r:id="rId15"/>
    <p:sldId id="265" r:id="rId16"/>
    <p:sldId id="269" r:id="rId17"/>
    <p:sldId id="276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818" autoAdjust="0"/>
  </p:normalViewPr>
  <p:slideViewPr>
    <p:cSldViewPr snapToGrid="0" snapToObjects="1">
      <p:cViewPr>
        <p:scale>
          <a:sx n="156" d="100"/>
          <a:sy n="156" d="100"/>
        </p:scale>
        <p:origin x="432" y="2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C33AE7E-74F4-3148-9F1C-C983D45E92C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1EFEA6F-11F8-554E-8B14-6EA91C85D8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Cognitive Architecture &amp; Working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 605 Advanced Human Learning</a:t>
            </a:r>
          </a:p>
          <a:p>
            <a:r>
              <a:rPr lang="en-US" dirty="0" smtClean="0"/>
              <a:t>Neil H. Schwartz,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4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44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10" y="2350088"/>
            <a:ext cx="8587150" cy="2075131"/>
          </a:xfrm>
        </p:spPr>
        <p:txBody>
          <a:bodyPr/>
          <a:lstStyle/>
          <a:p>
            <a:r>
              <a:rPr lang="en-US" dirty="0" smtClean="0"/>
              <a:t>What is the difference between</a:t>
            </a:r>
            <a:br>
              <a:rPr lang="en-US" dirty="0" smtClean="0"/>
            </a:br>
            <a:r>
              <a:rPr lang="en-US" dirty="0" smtClean="0"/>
              <a:t>STS and WM?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58434" y="684325"/>
            <a:ext cx="4230957" cy="5326573"/>
          </a:xfrm>
          <a:prstGeom prst="ellipse">
            <a:avLst/>
          </a:prstGeom>
          <a:blipFill dpi="0" rotWithShape="1">
            <a:blip r:embed="rId2">
              <a:alphaModFix amt="31000"/>
              <a:duotone>
                <a:schemeClr val="accent6">
                  <a:shade val="30000"/>
                  <a:satMod val="150000"/>
                </a:schemeClr>
                <a:schemeClr val="accent6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9391" y="757489"/>
            <a:ext cx="4230957" cy="5326573"/>
          </a:xfrm>
          <a:prstGeom prst="ellipse">
            <a:avLst/>
          </a:prstGeom>
          <a:blipFill dpi="0" rotWithShape="1">
            <a:blip r:embed="rId2">
              <a:alphaModFix amt="31000"/>
              <a:duotone>
                <a:schemeClr val="accent6">
                  <a:shade val="30000"/>
                  <a:satMod val="150000"/>
                </a:schemeClr>
                <a:schemeClr val="accent6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0472" y="949473"/>
            <a:ext cx="132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768" y="949473"/>
            <a:ext cx="149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199" y="1870284"/>
            <a:ext cx="2643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A faculty of mind that can temporarily hold a limited amount of information in a very accessible state with or without awareness.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199" y="3602379"/>
            <a:ext cx="264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FF"/>
                </a:solidFill>
              </a:rPr>
              <a:t>A pattern of neural firing where the firing pattern, or cell assembly, is active.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858" y="1870284"/>
            <a:ext cx="2828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FF"/>
                </a:solidFill>
              </a:rPr>
              <a:t>A concept term derived from Miller et al. (1960) to stand for the way memory is used to plan and carry out behavior.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4962" y="3602379"/>
            <a:ext cx="303981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FF"/>
                </a:solidFill>
              </a:rPr>
              <a:t>The concept was made popular among researchers by </a:t>
            </a:r>
            <a:r>
              <a:rPr lang="en-US" dirty="0" err="1" smtClean="0">
                <a:solidFill>
                  <a:srgbClr val="FFFFFF"/>
                </a:solidFill>
              </a:rPr>
              <a:t>Baddeley</a:t>
            </a:r>
            <a:r>
              <a:rPr lang="en-US" dirty="0" smtClean="0">
                <a:solidFill>
                  <a:srgbClr val="FFFFFF"/>
                </a:solidFill>
              </a:rPr>
              <a:t> &amp; Hitch (1974) when they realized that a single module could not account for all kinds of temporary memory.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7702" y="6105763"/>
            <a:ext cx="190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Temporary Storage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4946" y="6105763"/>
            <a:ext cx="2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&amp;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7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4" grpId="0"/>
      <p:bldP spid="5" grpId="0"/>
      <p:bldP spid="6" grpId="0"/>
      <p:bldP spid="7" grpId="0"/>
      <p:bldP spid="8" grpId="0"/>
      <p:bldP spid="9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44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80" y="2350088"/>
            <a:ext cx="7415877" cy="2075131"/>
          </a:xfrm>
        </p:spPr>
        <p:txBody>
          <a:bodyPr/>
          <a:lstStyle/>
          <a:p>
            <a:r>
              <a:rPr lang="en-US" dirty="0" smtClean="0"/>
              <a:t>How does WM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6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10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90" y="23272"/>
            <a:ext cx="8587150" cy="1364945"/>
          </a:xfrm>
        </p:spPr>
        <p:txBody>
          <a:bodyPr/>
          <a:lstStyle/>
          <a:p>
            <a:r>
              <a:rPr lang="en-US" dirty="0" smtClean="0"/>
              <a:t>Principles of the </a:t>
            </a:r>
            <a:br>
              <a:rPr lang="en-US" dirty="0" smtClean="0"/>
            </a:br>
            <a:r>
              <a:rPr lang="en-US" dirty="0" smtClean="0"/>
              <a:t>Embedded Processing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698" y="1823814"/>
            <a:ext cx="77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Three </a:t>
            </a:r>
          </a:p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faculties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983" y="2761815"/>
            <a:ext cx="14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Different </a:t>
            </a:r>
          </a:p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Processing limits</a:t>
            </a:r>
            <a:endParaRPr lang="en-US" sz="1400" b="1" dirty="0">
              <a:solidFill>
                <a:srgbClr val="62673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953" y="3699816"/>
            <a:ext cx="1995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Controlled by</a:t>
            </a:r>
          </a:p>
          <a:p>
            <a:pPr algn="ctr"/>
            <a:r>
              <a:rPr lang="en-US" sz="1400" b="1" dirty="0">
                <a:solidFill>
                  <a:srgbClr val="626738"/>
                </a:solidFill>
              </a:rPr>
              <a:t>v</a:t>
            </a:r>
            <a:r>
              <a:rPr lang="en-US" sz="1400" b="1" dirty="0" smtClean="0">
                <a:solidFill>
                  <a:srgbClr val="626738"/>
                </a:solidFill>
              </a:rPr>
              <a:t>oluntary &amp; involuntary</a:t>
            </a:r>
          </a:p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processes</a:t>
            </a:r>
            <a:endParaRPr lang="en-US" sz="1400" b="1" dirty="0">
              <a:solidFill>
                <a:srgbClr val="62673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" y="4853261"/>
            <a:ext cx="2222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Unchanged stimuli</a:t>
            </a:r>
          </a:p>
          <a:p>
            <a:pPr algn="ctr"/>
            <a:r>
              <a:rPr lang="en-US" sz="1400" b="1" dirty="0">
                <a:solidFill>
                  <a:srgbClr val="626738"/>
                </a:solidFill>
              </a:rPr>
              <a:t>a</a:t>
            </a:r>
            <a:r>
              <a:rPr lang="en-US" sz="1400" b="1" dirty="0" smtClean="0">
                <a:solidFill>
                  <a:srgbClr val="626738"/>
                </a:solidFill>
              </a:rPr>
              <a:t>ctivate LTM w/o awarene</a:t>
            </a:r>
            <a:r>
              <a:rPr lang="en-US" sz="1400" dirty="0" smtClean="0">
                <a:solidFill>
                  <a:srgbClr val="626738"/>
                </a:solidFill>
              </a:rPr>
              <a:t>ss</a:t>
            </a:r>
            <a:endParaRPr lang="en-US" sz="1400" dirty="0">
              <a:solidFill>
                <a:srgbClr val="6267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171" y="5791262"/>
            <a:ext cx="172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Awareness influences</a:t>
            </a:r>
          </a:p>
          <a:p>
            <a:pPr algn="ctr"/>
            <a:r>
              <a:rPr lang="en-US" sz="1400" b="1" dirty="0" smtClean="0">
                <a:solidFill>
                  <a:srgbClr val="626738"/>
                </a:solidFill>
              </a:rPr>
              <a:t>processing</a:t>
            </a:r>
            <a:endParaRPr lang="en-US" sz="1400" b="1" dirty="0">
              <a:solidFill>
                <a:srgbClr val="62673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6809" y="1621222"/>
            <a:ext cx="6804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Principle 1</a:t>
            </a:r>
            <a:r>
              <a:rPr lang="en-US" sz="1450" dirty="0" smtClean="0"/>
              <a:t>:  Working memory information derives from faculties that are hierarchically arranged.  These faculties are: (1) LTM, (2) An activated subset of LTM, (3) A subset of activated memory that is under the light of attention and awareness.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6809" y="2699733"/>
            <a:ext cx="68040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rgbClr val="AF0C0C"/>
                </a:solidFill>
              </a:rPr>
              <a:t>Principle 2</a:t>
            </a:r>
            <a:r>
              <a:rPr lang="en-US" sz="1450" dirty="0" smtClean="0"/>
              <a:t>:  Each faculty has different processing limits.  The focus of attention:  capacity limited.  Activated subset of LTM:  time limited.  These limitations really show up under non-optimal conditions (e.g. interference between items with similar features).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16809" y="3778244"/>
            <a:ext cx="68143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rgbClr val="AF0C0C"/>
                </a:solidFill>
              </a:rPr>
              <a:t>Principle 3</a:t>
            </a:r>
            <a:r>
              <a:rPr lang="en-US" sz="1450" dirty="0" smtClean="0"/>
              <a:t>:  Focus of attention is controlled conjointly by:  (1) voluntary processes and (2) involuntary processes.  Voluntary processes are regulated by the </a:t>
            </a:r>
            <a:r>
              <a:rPr lang="en-US" sz="1450" i="1" dirty="0" smtClean="0"/>
              <a:t>central executive system</a:t>
            </a:r>
            <a:r>
              <a:rPr lang="en-US" sz="1450" dirty="0" smtClean="0"/>
              <a:t>.  Involuntary processes are controlled by the </a:t>
            </a:r>
            <a:r>
              <a:rPr lang="en-US" sz="1450" i="1" dirty="0" err="1" smtClean="0"/>
              <a:t>attentional</a:t>
            </a:r>
            <a:r>
              <a:rPr lang="en-US" sz="1450" i="1" dirty="0" smtClean="0"/>
              <a:t> orienting system</a:t>
            </a:r>
            <a:r>
              <a:rPr lang="en-US" sz="1450" dirty="0" smtClean="0"/>
              <a:t>.</a:t>
            </a:r>
          </a:p>
          <a:p>
            <a:pPr lvl="1" algn="just"/>
            <a:endParaRPr lang="en-US" sz="145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016809" y="4856755"/>
            <a:ext cx="6804056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rgbClr val="AF0C0C"/>
                </a:solidFill>
              </a:rPr>
              <a:t>Principle 4</a:t>
            </a:r>
            <a:r>
              <a:rPr lang="en-US" sz="1450" dirty="0" smtClean="0"/>
              <a:t>:  Unchanged and unimportant physical features of stimuli still activate some features in LTM, but without awareness.</a:t>
            </a:r>
          </a:p>
          <a:p>
            <a:pPr lvl="1" algn="just"/>
            <a:endParaRPr lang="en-US" sz="145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016809" y="5712127"/>
            <a:ext cx="6804056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450" b="1" u="sng" dirty="0" smtClean="0">
                <a:solidFill>
                  <a:srgbClr val="AF0C0C"/>
                </a:solidFill>
              </a:rPr>
              <a:t>Principle 5</a:t>
            </a:r>
            <a:r>
              <a:rPr lang="en-US" sz="1450" dirty="0" smtClean="0"/>
              <a:t>:  Awareness influences processing. In perception, awareness increases the number of features encoded.  In memory, awareness allows new episodic representations to be available for explicit recall.</a:t>
            </a:r>
          </a:p>
        </p:txBody>
      </p:sp>
    </p:spTree>
    <p:extLst>
      <p:ext uri="{BB962C8B-B14F-4D97-AF65-F5344CB8AC3E}">
        <p14:creationId xmlns:p14="http://schemas.microsoft.com/office/powerpoint/2010/main" val="281853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6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16386"/>
            <a:ext cx="8971935" cy="680897"/>
          </a:xfrm>
        </p:spPr>
        <p:txBody>
          <a:bodyPr/>
          <a:lstStyle/>
          <a:p>
            <a:r>
              <a:rPr lang="en-US" dirty="0" smtClean="0"/>
              <a:t>Cowan:  Embedded Processes Model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64166" y="2113935"/>
            <a:ext cx="3670708" cy="3474065"/>
          </a:xfrm>
          <a:prstGeom prst="rect">
            <a:avLst/>
          </a:prstGeom>
          <a:blipFill dpi="0" rotWithShape="1">
            <a:blip r:embed="rId2">
              <a:alphaModFix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73191" y="5172877"/>
            <a:ext cx="1861683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Long-Term Store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023003" y="2449871"/>
            <a:ext cx="2974259" cy="2738019"/>
          </a:xfrm>
          <a:custGeom>
            <a:avLst/>
            <a:gdLst>
              <a:gd name="connsiteX0" fmla="*/ 2917016 w 3026254"/>
              <a:gd name="connsiteY0" fmla="*/ 453477 h 2643380"/>
              <a:gd name="connsiteX1" fmla="*/ 2564693 w 3026254"/>
              <a:gd name="connsiteY1" fmla="*/ 142122 h 2643380"/>
              <a:gd name="connsiteX2" fmla="*/ 2195984 w 3026254"/>
              <a:gd name="connsiteY2" fmla="*/ 363348 h 2643380"/>
              <a:gd name="connsiteX3" fmla="*/ 1745339 w 3026254"/>
              <a:gd name="connsiteY3" fmla="*/ 76574 h 2643380"/>
              <a:gd name="connsiteX4" fmla="*/ 1237339 w 3026254"/>
              <a:gd name="connsiteY4" fmla="*/ 166703 h 2643380"/>
              <a:gd name="connsiteX5" fmla="*/ 753919 w 3026254"/>
              <a:gd name="connsiteY5" fmla="*/ 2832 h 2643380"/>
              <a:gd name="connsiteX6" fmla="*/ 467145 w 3026254"/>
              <a:gd name="connsiteY6" fmla="*/ 330574 h 2643380"/>
              <a:gd name="connsiteX7" fmla="*/ 172177 w 3026254"/>
              <a:gd name="connsiteY7" fmla="*/ 191284 h 2643380"/>
              <a:gd name="connsiteX8" fmla="*/ 8306 w 3026254"/>
              <a:gd name="connsiteY8" fmla="*/ 412510 h 2643380"/>
              <a:gd name="connsiteX9" fmla="*/ 286887 w 3026254"/>
              <a:gd name="connsiteY9" fmla="*/ 625542 h 2643380"/>
              <a:gd name="connsiteX10" fmla="*/ 352435 w 3026254"/>
              <a:gd name="connsiteY10" fmla="*/ 936897 h 2643380"/>
              <a:gd name="connsiteX11" fmla="*/ 16500 w 3026254"/>
              <a:gd name="connsiteY11" fmla="*/ 1403929 h 2643380"/>
              <a:gd name="connsiteX12" fmla="*/ 229532 w 3026254"/>
              <a:gd name="connsiteY12" fmla="*/ 1535026 h 2643380"/>
              <a:gd name="connsiteX13" fmla="*/ 113 w 3026254"/>
              <a:gd name="connsiteY13" fmla="*/ 1887348 h 2643380"/>
              <a:gd name="connsiteX14" fmla="*/ 204951 w 3026254"/>
              <a:gd name="connsiteY14" fmla="*/ 2313413 h 2643380"/>
              <a:gd name="connsiteX15" fmla="*/ 606435 w 3026254"/>
              <a:gd name="connsiteY15" fmla="*/ 2190510 h 2643380"/>
              <a:gd name="connsiteX16" fmla="*/ 1040693 w 3026254"/>
              <a:gd name="connsiteY16" fmla="*/ 2174122 h 2643380"/>
              <a:gd name="connsiteX17" fmla="*/ 1360242 w 3026254"/>
              <a:gd name="connsiteY17" fmla="*/ 2641155 h 2643380"/>
              <a:gd name="connsiteX18" fmla="*/ 1802693 w 3026254"/>
              <a:gd name="connsiteY18" fmla="*/ 2346187 h 2643380"/>
              <a:gd name="connsiteX19" fmla="*/ 2548306 w 3026254"/>
              <a:gd name="connsiteY19" fmla="*/ 2239671 h 2643380"/>
              <a:gd name="connsiteX20" fmla="*/ 2982564 w 3026254"/>
              <a:gd name="connsiteY20" fmla="*/ 1977477 h 2643380"/>
              <a:gd name="connsiteX21" fmla="*/ 3007145 w 3026254"/>
              <a:gd name="connsiteY21" fmla="*/ 1469477 h 2643380"/>
              <a:gd name="connsiteX22" fmla="*/ 2974371 w 3026254"/>
              <a:gd name="connsiteY22" fmla="*/ 961477 h 2643380"/>
              <a:gd name="connsiteX23" fmla="*/ 3023532 w 3026254"/>
              <a:gd name="connsiteY23" fmla="*/ 715671 h 2643380"/>
              <a:gd name="connsiteX24" fmla="*/ 2876048 w 3026254"/>
              <a:gd name="connsiteY24" fmla="*/ 420703 h 2643380"/>
              <a:gd name="connsiteX25" fmla="*/ 2876048 w 3026254"/>
              <a:gd name="connsiteY25" fmla="*/ 420703 h 264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26254" h="2643380">
                <a:moveTo>
                  <a:pt x="2917016" y="453477"/>
                </a:moveTo>
                <a:cubicBezTo>
                  <a:pt x="2800940" y="305310"/>
                  <a:pt x="2684865" y="157143"/>
                  <a:pt x="2564693" y="142122"/>
                </a:cubicBezTo>
                <a:cubicBezTo>
                  <a:pt x="2444521" y="127101"/>
                  <a:pt x="2332543" y="374273"/>
                  <a:pt x="2195984" y="363348"/>
                </a:cubicBezTo>
                <a:cubicBezTo>
                  <a:pt x="2059425" y="352423"/>
                  <a:pt x="1905113" y="109348"/>
                  <a:pt x="1745339" y="76574"/>
                </a:cubicBezTo>
                <a:cubicBezTo>
                  <a:pt x="1585565" y="43800"/>
                  <a:pt x="1402576" y="178993"/>
                  <a:pt x="1237339" y="166703"/>
                </a:cubicBezTo>
                <a:cubicBezTo>
                  <a:pt x="1072102" y="154413"/>
                  <a:pt x="882285" y="-24480"/>
                  <a:pt x="753919" y="2832"/>
                </a:cubicBezTo>
                <a:cubicBezTo>
                  <a:pt x="625553" y="30144"/>
                  <a:pt x="564102" y="299165"/>
                  <a:pt x="467145" y="330574"/>
                </a:cubicBezTo>
                <a:cubicBezTo>
                  <a:pt x="370188" y="361983"/>
                  <a:pt x="248650" y="177628"/>
                  <a:pt x="172177" y="191284"/>
                </a:cubicBezTo>
                <a:cubicBezTo>
                  <a:pt x="95704" y="204940"/>
                  <a:pt x="-10812" y="340134"/>
                  <a:pt x="8306" y="412510"/>
                </a:cubicBezTo>
                <a:cubicBezTo>
                  <a:pt x="27424" y="484886"/>
                  <a:pt x="229532" y="538144"/>
                  <a:pt x="286887" y="625542"/>
                </a:cubicBezTo>
                <a:cubicBezTo>
                  <a:pt x="344242" y="712940"/>
                  <a:pt x="397500" y="807166"/>
                  <a:pt x="352435" y="936897"/>
                </a:cubicBezTo>
                <a:cubicBezTo>
                  <a:pt x="307370" y="1066628"/>
                  <a:pt x="36984" y="1304241"/>
                  <a:pt x="16500" y="1403929"/>
                </a:cubicBezTo>
                <a:cubicBezTo>
                  <a:pt x="-3984" y="1503617"/>
                  <a:pt x="232263" y="1454456"/>
                  <a:pt x="229532" y="1535026"/>
                </a:cubicBezTo>
                <a:cubicBezTo>
                  <a:pt x="226801" y="1615596"/>
                  <a:pt x="4210" y="1757617"/>
                  <a:pt x="113" y="1887348"/>
                </a:cubicBezTo>
                <a:cubicBezTo>
                  <a:pt x="-3984" y="2017079"/>
                  <a:pt x="103897" y="2262886"/>
                  <a:pt x="204951" y="2313413"/>
                </a:cubicBezTo>
                <a:cubicBezTo>
                  <a:pt x="306005" y="2363940"/>
                  <a:pt x="467145" y="2213725"/>
                  <a:pt x="606435" y="2190510"/>
                </a:cubicBezTo>
                <a:cubicBezTo>
                  <a:pt x="745725" y="2167295"/>
                  <a:pt x="915058" y="2099015"/>
                  <a:pt x="1040693" y="2174122"/>
                </a:cubicBezTo>
                <a:cubicBezTo>
                  <a:pt x="1166327" y="2249230"/>
                  <a:pt x="1233242" y="2612477"/>
                  <a:pt x="1360242" y="2641155"/>
                </a:cubicBezTo>
                <a:cubicBezTo>
                  <a:pt x="1487242" y="2669833"/>
                  <a:pt x="1604682" y="2413101"/>
                  <a:pt x="1802693" y="2346187"/>
                </a:cubicBezTo>
                <a:cubicBezTo>
                  <a:pt x="2000704" y="2279273"/>
                  <a:pt x="2351661" y="2301123"/>
                  <a:pt x="2548306" y="2239671"/>
                </a:cubicBezTo>
                <a:cubicBezTo>
                  <a:pt x="2744951" y="2178219"/>
                  <a:pt x="2906091" y="2105843"/>
                  <a:pt x="2982564" y="1977477"/>
                </a:cubicBezTo>
                <a:cubicBezTo>
                  <a:pt x="3059037" y="1849111"/>
                  <a:pt x="3008510" y="1638810"/>
                  <a:pt x="3007145" y="1469477"/>
                </a:cubicBezTo>
                <a:cubicBezTo>
                  <a:pt x="3005780" y="1300144"/>
                  <a:pt x="2971640" y="1087111"/>
                  <a:pt x="2974371" y="961477"/>
                </a:cubicBezTo>
                <a:cubicBezTo>
                  <a:pt x="2977102" y="835843"/>
                  <a:pt x="3039919" y="805800"/>
                  <a:pt x="3023532" y="715671"/>
                </a:cubicBezTo>
                <a:cubicBezTo>
                  <a:pt x="3007145" y="625542"/>
                  <a:pt x="2876048" y="420703"/>
                  <a:pt x="2876048" y="420703"/>
                </a:cubicBezTo>
                <a:lnTo>
                  <a:pt x="2876048" y="420703"/>
                </a:lnTo>
              </a:path>
            </a:pathLst>
          </a:custGeom>
          <a:ln w="57150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47082" y="2964426"/>
            <a:ext cx="1122516" cy="1032386"/>
          </a:xfrm>
          <a:prstGeom prst="ellipse">
            <a:avLst/>
          </a:prstGeom>
          <a:solidFill>
            <a:srgbClr val="000000">
              <a:alpha val="34000"/>
            </a:srgbClr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Focus of Attention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4775172" y="328069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26745" y="958645"/>
            <a:ext cx="4408129" cy="9750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42110" y="1043460"/>
            <a:ext cx="1977399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Central Executive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2893" y="1443570"/>
            <a:ext cx="2995832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FFFF"/>
                </a:solidFill>
              </a:rPr>
              <a:t>(directs attention and controls voluntary processing)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575637" y="2113935"/>
            <a:ext cx="426059" cy="2261420"/>
          </a:xfrm>
          <a:prstGeom prst="rightBrace">
            <a:avLst>
              <a:gd name="adj1" fmla="val 31060"/>
              <a:gd name="adj2" fmla="val 50000"/>
            </a:avLst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4885" y="5743677"/>
            <a:ext cx="2204813" cy="950452"/>
          </a:xfrm>
          <a:prstGeom prst="rect">
            <a:avLst/>
          </a:prstGeom>
          <a:blipFill dpi="0" rotWithShape="1">
            <a:blip r:embed="rId2">
              <a:alphaModFix amt="30000"/>
              <a:duotone>
                <a:schemeClr val="accent5">
                  <a:shade val="30000"/>
                  <a:satMod val="150000"/>
                </a:schemeClr>
                <a:schemeClr val="accent5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90601" y="5759331"/>
            <a:ext cx="902811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Brief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Sensory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1387460" y="5854612"/>
            <a:ext cx="203356" cy="404120"/>
          </a:xfrm>
          <a:prstGeom prst="rightBrace">
            <a:avLst>
              <a:gd name="adj1" fmla="val 17424"/>
              <a:gd name="adj2" fmla="val 50000"/>
            </a:avLst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24108" y="2247818"/>
            <a:ext cx="975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Actions</a:t>
            </a:r>
            <a:endParaRPr lang="en-US" sz="2000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243611" y="548777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Stimuli</a:t>
            </a:r>
            <a:endParaRPr lang="en-US" sz="2000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-68796" y="589607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Unchanged Stimuli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37111" y="6199297"/>
            <a:ext cx="1179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Novel Stimul</a:t>
            </a:r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921453" y="2774333"/>
            <a:ext cx="98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Controlled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934953" y="3333285"/>
            <a:ext cx="953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Automati</a:t>
            </a:r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1807197" y="4767006"/>
            <a:ext cx="1513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Voluntarily Attended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2361280" y="508942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Habituated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2603603" y="508942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Habituated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758939" y="5001820"/>
            <a:ext cx="1063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Dishabituated</a:t>
            </a:r>
            <a:endParaRPr lang="en-US" sz="1200" b="1" dirty="0"/>
          </a:p>
        </p:txBody>
      </p:sp>
      <p:sp>
        <p:nvSpPr>
          <p:cNvPr id="49" name="Oval 48"/>
          <p:cNvSpPr/>
          <p:nvPr/>
        </p:nvSpPr>
        <p:spPr>
          <a:xfrm>
            <a:off x="1711414" y="5841997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708128" y="5994397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704842" y="6146797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388138" y="6300831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4170" y="4145964"/>
            <a:ext cx="1326004" cy="461665"/>
          </a:xfrm>
          <a:prstGeom prst="rect">
            <a:avLst/>
          </a:prstGeom>
          <a:effectLst>
            <a:outerShdw blurRad="50800" dist="38100" dir="5400000" sx="50000" sy="50000" algn="t" rotWithShape="0">
              <a:prstClr val="black">
                <a:alpha val="74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Activated Memory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(Short-Term Store)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>
            <a:stCxn id="49" idx="6"/>
          </p:cNvCxnSpPr>
          <p:nvPr/>
        </p:nvCxnSpPr>
        <p:spPr>
          <a:xfrm>
            <a:off x="1826124" y="5899352"/>
            <a:ext cx="738439" cy="49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6"/>
          </p:cNvCxnSpPr>
          <p:nvPr/>
        </p:nvCxnSpPr>
        <p:spPr>
          <a:xfrm>
            <a:off x="1822838" y="6051752"/>
            <a:ext cx="983436" cy="49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6"/>
          </p:cNvCxnSpPr>
          <p:nvPr/>
        </p:nvCxnSpPr>
        <p:spPr>
          <a:xfrm>
            <a:off x="1819552" y="6204152"/>
            <a:ext cx="1228430" cy="131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6"/>
          </p:cNvCxnSpPr>
          <p:nvPr/>
        </p:nvCxnSpPr>
        <p:spPr>
          <a:xfrm>
            <a:off x="1502848" y="6358186"/>
            <a:ext cx="1799134" cy="196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564563" y="5572987"/>
            <a:ext cx="0" cy="3263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806274" y="5572987"/>
            <a:ext cx="0" cy="4836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040614" y="5572987"/>
            <a:ext cx="7983" cy="6360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291343" y="5572988"/>
            <a:ext cx="10639" cy="8048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830856" y="3346244"/>
            <a:ext cx="0" cy="15456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062505" y="3632868"/>
            <a:ext cx="0" cy="125170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64563" y="3098498"/>
            <a:ext cx="13642" cy="11768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305023" y="3898489"/>
            <a:ext cx="0" cy="82074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564563" y="3106692"/>
            <a:ext cx="2946908" cy="171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305023" y="3906683"/>
            <a:ext cx="220644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830856" y="3346248"/>
            <a:ext cx="1944316" cy="81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908293" y="328888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V="1">
            <a:off x="3062505" y="3632868"/>
            <a:ext cx="1628453" cy="114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08293" y="3560916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08293" y="305291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6019509" y="1933677"/>
            <a:ext cx="0" cy="10307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776444" y="1933678"/>
            <a:ext cx="0" cy="10046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89882" y="3839496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47699" y="3841138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2259" y="355584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6200174" y="1933677"/>
            <a:ext cx="182593" cy="5899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005456" y="2944610"/>
            <a:ext cx="73163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820283" y="3503563"/>
            <a:ext cx="94139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62928" y="3441140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4874170" y="1941460"/>
            <a:ext cx="337309" cy="4920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5470794" y="2813511"/>
            <a:ext cx="132756" cy="2621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04955" y="2736490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/>
          <p:cNvCxnSpPr/>
          <p:nvPr/>
        </p:nvCxnSpPr>
        <p:spPr>
          <a:xfrm>
            <a:off x="5235650" y="2466256"/>
            <a:ext cx="185693" cy="2784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194680" y="2408901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4162559" y="1966036"/>
            <a:ext cx="394664" cy="10868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24450" y="305291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1511354" y="5719095"/>
            <a:ext cx="249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512976" y="6023895"/>
            <a:ext cx="246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1508068" y="5887883"/>
            <a:ext cx="27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185216" y="6204163"/>
            <a:ext cx="27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</a:t>
            </a:r>
            <a:endParaRPr lang="en-US" sz="1200" dirty="0"/>
          </a:p>
        </p:txBody>
      </p:sp>
      <p:sp>
        <p:nvSpPr>
          <p:cNvPr id="164" name="Freeform 163"/>
          <p:cNvSpPr/>
          <p:nvPr/>
        </p:nvSpPr>
        <p:spPr>
          <a:xfrm>
            <a:off x="6283691" y="2523613"/>
            <a:ext cx="174415" cy="420997"/>
          </a:xfrm>
          <a:custGeom>
            <a:avLst/>
            <a:gdLst>
              <a:gd name="connsiteX0" fmla="*/ 107270 w 189205"/>
              <a:gd name="connsiteY0" fmla="*/ 0 h 335935"/>
              <a:gd name="connsiteX1" fmla="*/ 753 w 189205"/>
              <a:gd name="connsiteY1" fmla="*/ 196645 h 335935"/>
              <a:gd name="connsiteX2" fmla="*/ 66302 w 189205"/>
              <a:gd name="connsiteY2" fmla="*/ 270387 h 335935"/>
              <a:gd name="connsiteX3" fmla="*/ 189205 w 189205"/>
              <a:gd name="connsiteY3" fmla="*/ 335935 h 335935"/>
              <a:gd name="connsiteX4" fmla="*/ 189205 w 189205"/>
              <a:gd name="connsiteY4" fmla="*/ 335935 h 33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05" h="335935">
                <a:moveTo>
                  <a:pt x="107270" y="0"/>
                </a:moveTo>
                <a:cubicBezTo>
                  <a:pt x="57425" y="75790"/>
                  <a:pt x="7581" y="151581"/>
                  <a:pt x="753" y="196645"/>
                </a:cubicBezTo>
                <a:cubicBezTo>
                  <a:pt x="-6075" y="241709"/>
                  <a:pt x="34893" y="247172"/>
                  <a:pt x="66302" y="270387"/>
                </a:cubicBezTo>
                <a:cubicBezTo>
                  <a:pt x="97711" y="293602"/>
                  <a:pt x="189205" y="335935"/>
                  <a:pt x="189205" y="335935"/>
                </a:cubicBezTo>
                <a:lnTo>
                  <a:pt x="189205" y="33593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43396" y="2458059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 rot="16200000">
            <a:off x="6702982" y="2780447"/>
            <a:ext cx="143791" cy="459527"/>
          </a:xfrm>
          <a:custGeom>
            <a:avLst/>
            <a:gdLst>
              <a:gd name="connsiteX0" fmla="*/ 107270 w 189205"/>
              <a:gd name="connsiteY0" fmla="*/ 0 h 335935"/>
              <a:gd name="connsiteX1" fmla="*/ 753 w 189205"/>
              <a:gd name="connsiteY1" fmla="*/ 196645 h 335935"/>
              <a:gd name="connsiteX2" fmla="*/ 66302 w 189205"/>
              <a:gd name="connsiteY2" fmla="*/ 270387 h 335935"/>
              <a:gd name="connsiteX3" fmla="*/ 189205 w 189205"/>
              <a:gd name="connsiteY3" fmla="*/ 335935 h 335935"/>
              <a:gd name="connsiteX4" fmla="*/ 189205 w 189205"/>
              <a:gd name="connsiteY4" fmla="*/ 335935 h 33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05" h="335935">
                <a:moveTo>
                  <a:pt x="107270" y="0"/>
                </a:moveTo>
                <a:cubicBezTo>
                  <a:pt x="57425" y="75790"/>
                  <a:pt x="7581" y="151581"/>
                  <a:pt x="753" y="196645"/>
                </a:cubicBezTo>
                <a:cubicBezTo>
                  <a:pt x="-6075" y="241709"/>
                  <a:pt x="34893" y="247172"/>
                  <a:pt x="66302" y="270387"/>
                </a:cubicBezTo>
                <a:cubicBezTo>
                  <a:pt x="97711" y="293602"/>
                  <a:pt x="189205" y="335935"/>
                  <a:pt x="189205" y="335935"/>
                </a:cubicBezTo>
                <a:lnTo>
                  <a:pt x="189205" y="33593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71370" y="2907071"/>
            <a:ext cx="114710" cy="114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4556611" y="2862469"/>
            <a:ext cx="249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833917" y="3183169"/>
            <a:ext cx="27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4716268" y="3441140"/>
            <a:ext cx="246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934220" y="3675392"/>
            <a:ext cx="26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</a:t>
            </a:r>
            <a:endParaRPr lang="en-US" sz="1200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137111" y="2113935"/>
            <a:ext cx="4867481" cy="461665"/>
            <a:chOff x="268215" y="2113935"/>
            <a:chExt cx="4867481" cy="461665"/>
          </a:xfrm>
        </p:grpSpPr>
        <p:cxnSp>
          <p:nvCxnSpPr>
            <p:cNvPr id="176" name="Straight Arrow Connector 175"/>
            <p:cNvCxnSpPr/>
            <p:nvPr/>
          </p:nvCxnSpPr>
          <p:spPr>
            <a:xfrm flipV="1">
              <a:off x="2798878" y="2187678"/>
              <a:ext cx="2336818" cy="15709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2833554" y="2344768"/>
              <a:ext cx="1590962" cy="121488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268215" y="2113935"/>
              <a:ext cx="2716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smtClean="0">
                  <a:solidFill>
                    <a:srgbClr val="935A0C"/>
                  </a:solidFill>
                </a:rPr>
                <a:t>Attention can be directed outward to </a:t>
              </a:r>
            </a:p>
            <a:p>
              <a:pPr algn="just"/>
              <a:r>
                <a:rPr lang="en-US" sz="1200" dirty="0">
                  <a:solidFill>
                    <a:srgbClr val="935A0C"/>
                  </a:solidFill>
                </a:rPr>
                <a:t>s</a:t>
              </a:r>
              <a:r>
                <a:rPr lang="en-US" sz="1200" dirty="0" smtClean="0">
                  <a:solidFill>
                    <a:srgbClr val="935A0C"/>
                  </a:solidFill>
                </a:rPr>
                <a:t>timuli, or inward to long term memories.</a:t>
              </a:r>
              <a:endParaRPr lang="en-US" sz="1200" dirty="0">
                <a:solidFill>
                  <a:srgbClr val="935A0C"/>
                </a:solidFill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8847" y="3150829"/>
            <a:ext cx="4728122" cy="1629574"/>
            <a:chOff x="38847" y="3150829"/>
            <a:chExt cx="4728122" cy="1629574"/>
          </a:xfrm>
        </p:grpSpPr>
        <p:sp>
          <p:nvSpPr>
            <p:cNvPr id="207" name="TextBox 206"/>
            <p:cNvSpPr txBox="1"/>
            <p:nvPr/>
          </p:nvSpPr>
          <p:spPr>
            <a:xfrm>
              <a:off x="38847" y="3395408"/>
              <a:ext cx="21303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smtClean="0">
                  <a:solidFill>
                    <a:srgbClr val="935A0C"/>
                  </a:solidFill>
                </a:rPr>
                <a:t>No “filter” is needed; physically unchanged stimuli do not elicit attention (</a:t>
              </a:r>
              <a:r>
                <a:rPr lang="en-US" sz="1200" b="1" dirty="0" smtClean="0"/>
                <a:t>b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solidFill>
                    <a:srgbClr val="935A0C"/>
                  </a:solidFill>
                </a:rPr>
                <a:t>&amp;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c</a:t>
              </a:r>
              <a:r>
                <a:rPr lang="en-US" sz="1200" dirty="0" smtClean="0">
                  <a:solidFill>
                    <a:srgbClr val="935A0C"/>
                  </a:solidFill>
                </a:rPr>
                <a:t>), with the possible exception of significant signals.  Unchanged stimuli can enter the focus of attention through voluntary means (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200" dirty="0" smtClean="0">
                  <a:solidFill>
                    <a:srgbClr val="935A0C"/>
                  </a:solidFill>
                </a:rPr>
                <a:t>).</a:t>
              </a:r>
              <a:endParaRPr lang="en-US" sz="1200" dirty="0">
                <a:solidFill>
                  <a:srgbClr val="935A0C"/>
                </a:solidFill>
              </a:endParaRPr>
            </a:p>
          </p:txBody>
        </p:sp>
        <p:cxnSp>
          <p:nvCxnSpPr>
            <p:cNvPr id="211" name="Straight Arrow Connector 210"/>
            <p:cNvCxnSpPr>
              <a:endCxn id="20" idx="3"/>
            </p:cNvCxnSpPr>
            <p:nvPr/>
          </p:nvCxnSpPr>
          <p:spPr>
            <a:xfrm flipV="1">
              <a:off x="2237889" y="3653759"/>
              <a:ext cx="2431169" cy="42992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endCxn id="16" idx="3"/>
            </p:cNvCxnSpPr>
            <p:nvPr/>
          </p:nvCxnSpPr>
          <p:spPr>
            <a:xfrm flipV="1">
              <a:off x="2237889" y="3150829"/>
              <a:ext cx="2303360" cy="93285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V="1">
              <a:off x="2283270" y="3333285"/>
              <a:ext cx="2483699" cy="750394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4681518" y="3139468"/>
            <a:ext cx="4462482" cy="2631930"/>
            <a:chOff x="4681518" y="3139468"/>
            <a:chExt cx="4462482" cy="2631930"/>
          </a:xfrm>
        </p:grpSpPr>
        <p:sp>
          <p:nvSpPr>
            <p:cNvPr id="241" name="TextBox 240"/>
            <p:cNvSpPr txBox="1"/>
            <p:nvPr/>
          </p:nvSpPr>
          <p:spPr>
            <a:xfrm>
              <a:off x="7234874" y="4386403"/>
              <a:ext cx="19091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935A0C"/>
                  </a:solidFill>
                </a:rPr>
                <a:t>Long-Term storage of some coded features occurs auto-</a:t>
              </a:r>
              <a:r>
                <a:rPr lang="en-US" sz="1200" dirty="0" err="1" smtClean="0">
                  <a:solidFill>
                    <a:srgbClr val="935A0C"/>
                  </a:solidFill>
                </a:rPr>
                <a:t>matically</a:t>
              </a:r>
              <a:r>
                <a:rPr lang="en-US" sz="1200" dirty="0" smtClean="0">
                  <a:solidFill>
                    <a:srgbClr val="935A0C"/>
                  </a:solidFill>
                </a:rPr>
                <a:t> (b &amp; c).  Attentive processing (a &amp; d) results in more elaborate encoding– critical for voluntary retrieval, episodic storage.</a:t>
              </a:r>
              <a:endParaRPr lang="en-US" sz="1200" dirty="0">
                <a:solidFill>
                  <a:srgbClr val="935A0C"/>
                </a:solidFill>
              </a:endParaRPr>
            </a:p>
          </p:txBody>
        </p:sp>
        <p:cxnSp>
          <p:nvCxnSpPr>
            <p:cNvPr id="242" name="Straight Arrow Connector 241"/>
            <p:cNvCxnSpPr>
              <a:endCxn id="167" idx="2"/>
            </p:cNvCxnSpPr>
            <p:nvPr/>
          </p:nvCxnSpPr>
          <p:spPr>
            <a:xfrm flipH="1" flipV="1">
              <a:off x="4681518" y="3139468"/>
              <a:ext cx="2635321" cy="1366984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endCxn id="168" idx="2"/>
            </p:cNvCxnSpPr>
            <p:nvPr/>
          </p:nvCxnSpPr>
          <p:spPr>
            <a:xfrm flipH="1" flipV="1">
              <a:off x="4971360" y="3460168"/>
              <a:ext cx="2345481" cy="1046285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endCxn id="169" idx="2"/>
            </p:cNvCxnSpPr>
            <p:nvPr/>
          </p:nvCxnSpPr>
          <p:spPr>
            <a:xfrm flipH="1" flipV="1">
              <a:off x="4839296" y="3718139"/>
              <a:ext cx="2477543" cy="788313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H="1" flipV="1">
              <a:off x="5108802" y="3996813"/>
              <a:ext cx="2208037" cy="509639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/>
          <p:cNvSpPr/>
          <p:nvPr/>
        </p:nvSpPr>
        <p:spPr>
          <a:xfrm>
            <a:off x="4557224" y="5894100"/>
            <a:ext cx="4488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</a:rPr>
              <a:t>Initial phase </a:t>
            </a:r>
            <a:r>
              <a:rPr lang="en-US" sz="1200" i="1" dirty="0" smtClean="0">
                <a:solidFill>
                  <a:srgbClr val="935A0C"/>
                </a:solidFill>
              </a:rPr>
              <a:t>of sensory storage lasts only several hundred milliseconds </a:t>
            </a:r>
            <a:r>
              <a:rPr lang="en-US" sz="1200" b="1" i="1" dirty="0" smtClean="0">
                <a:solidFill>
                  <a:srgbClr val="935A0C"/>
                </a:solidFill>
              </a:rPr>
              <a:t>(</a:t>
            </a:r>
            <a:r>
              <a:rPr lang="en-US" sz="1200" b="1" i="1" dirty="0" smtClean="0">
                <a:solidFill>
                  <a:schemeClr val="accent3">
                    <a:lumMod val="75000"/>
                  </a:schemeClr>
                </a:solidFill>
              </a:rPr>
              <a:t>left</a:t>
            </a:r>
            <a:r>
              <a:rPr lang="en-US" sz="1200" b="1" i="1" dirty="0" smtClean="0">
                <a:solidFill>
                  <a:srgbClr val="935A0C"/>
                </a:solidFill>
              </a:rPr>
              <a:t>)</a:t>
            </a:r>
            <a:r>
              <a:rPr lang="en-US" sz="1200" i="1" dirty="0" smtClean="0">
                <a:solidFill>
                  <a:srgbClr val="935A0C"/>
                </a:solidFill>
              </a:rPr>
              <a:t>. </a:t>
            </a:r>
          </a:p>
          <a:p>
            <a:endParaRPr lang="en-US" sz="1200" i="1" dirty="0">
              <a:solidFill>
                <a:srgbClr val="935A0C"/>
              </a:solidFill>
            </a:endParaRPr>
          </a:p>
          <a:p>
            <a:r>
              <a:rPr lang="en-US" sz="1200" b="1" i="1" dirty="0" smtClean="0">
                <a:solidFill>
                  <a:schemeClr val="accent4"/>
                </a:solidFill>
              </a:rPr>
              <a:t>Second phase </a:t>
            </a:r>
            <a:r>
              <a:rPr lang="en-US" sz="1200" dirty="0" smtClean="0">
                <a:solidFill>
                  <a:srgbClr val="935A0C"/>
                </a:solidFill>
              </a:rPr>
              <a:t>is one type of activated memory </a:t>
            </a:r>
            <a:r>
              <a:rPr lang="en-US" sz="1200" b="1" i="1" dirty="0" smtClean="0">
                <a:solidFill>
                  <a:srgbClr val="935A0C"/>
                </a:solidFill>
              </a:rPr>
              <a:t>(</a:t>
            </a:r>
            <a:r>
              <a:rPr lang="en-US" sz="1200" b="1" i="1" dirty="0" smtClean="0">
                <a:solidFill>
                  <a:schemeClr val="accent4"/>
                </a:solidFill>
              </a:rPr>
              <a:t>above</a:t>
            </a:r>
            <a:r>
              <a:rPr lang="en-US" sz="1200" b="1" i="1" dirty="0" smtClean="0">
                <a:solidFill>
                  <a:srgbClr val="935A0C"/>
                </a:solidFill>
              </a:rPr>
              <a:t>)</a:t>
            </a:r>
            <a:r>
              <a:rPr lang="en-US" sz="1200" dirty="0" smtClean="0">
                <a:solidFill>
                  <a:srgbClr val="935A0C"/>
                </a:solidFill>
              </a:rPr>
              <a:t>, both sensory and semantic activation may last some seconds. </a:t>
            </a:r>
            <a:endParaRPr lang="en-US" sz="1200" dirty="0">
              <a:solidFill>
                <a:srgbClr val="935A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16386"/>
            <a:ext cx="8971935" cy="680897"/>
          </a:xfrm>
        </p:spPr>
        <p:txBody>
          <a:bodyPr/>
          <a:lstStyle/>
          <a:p>
            <a:r>
              <a:rPr lang="en-US" dirty="0" err="1" smtClean="0"/>
              <a:t>Baddeley</a:t>
            </a:r>
            <a:r>
              <a:rPr lang="en-US" dirty="0" smtClean="0"/>
              <a:t>:  Tripartite Model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81826" y="1021335"/>
            <a:ext cx="4962343" cy="5353952"/>
          </a:xfrm>
          <a:prstGeom prst="rect">
            <a:avLst/>
          </a:prstGeom>
          <a:blipFill dpi="0" rotWithShape="1">
            <a:blip r:embed="rId2">
              <a:alphaModFix amt="7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392516" y="1958257"/>
            <a:ext cx="4408226" cy="4088581"/>
          </a:xfrm>
          <a:prstGeom prst="ellipse">
            <a:avLst/>
          </a:prstGeom>
          <a:effectLst>
            <a:outerShdw blurRad="663575" dist="723900" dir="3420000" sx="93000" sy="93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92516" y="3642012"/>
            <a:ext cx="4408226" cy="12291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1" idx="4"/>
          </p:cNvCxnSpPr>
          <p:nvPr/>
        </p:nvCxnSpPr>
        <p:spPr>
          <a:xfrm>
            <a:off x="4596629" y="3654303"/>
            <a:ext cx="0" cy="2392535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309668" y="3445362"/>
            <a:ext cx="2573922" cy="110612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428656" y="2242288"/>
            <a:ext cx="233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Central Executive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5928" y="4486021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Visuospatial</a:t>
            </a: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Sketchpad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0400" y="4486021"/>
            <a:ext cx="1768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Phonological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Loop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6454" y="1125552"/>
            <a:ext cx="2867892" cy="5847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Long-Term Store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86" y="378193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Visual </a:t>
            </a: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spatial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502" y="4380595"/>
            <a:ext cx="1629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564A17"/>
                </a:solidFill>
              </a:rPr>
              <a:t>Perhaps</a:t>
            </a:r>
            <a:r>
              <a:rPr lang="en-US" dirty="0" smtClean="0">
                <a:solidFill>
                  <a:srgbClr val="564A17"/>
                </a:solidFill>
              </a:rPr>
              <a:t>, haptic</a:t>
            </a:r>
          </a:p>
          <a:p>
            <a:pPr algn="ctr"/>
            <a:r>
              <a:rPr lang="en-US" dirty="0" smtClean="0">
                <a:solidFill>
                  <a:srgbClr val="564A17"/>
                </a:solidFill>
              </a:rPr>
              <a:t> and kinesthetic</a:t>
            </a:r>
            <a:endParaRPr lang="en-US" dirty="0">
              <a:solidFill>
                <a:srgbClr val="564A1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6858" y="4281200"/>
            <a:ext cx="163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Speech –  heard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&amp; spoken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0439" y="5057467"/>
            <a:ext cx="17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lip reading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nd gestural signs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7647" y="3781932"/>
            <a:ext cx="162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B942E"/>
                </a:solidFill>
              </a:rPr>
              <a:t>Language-based</a:t>
            </a:r>
            <a:endParaRPr lang="en-US" b="1" dirty="0">
              <a:solidFill>
                <a:srgbClr val="AB942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2263" y="5833735"/>
            <a:ext cx="225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Perhaps,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environmental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ounds and music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656" y="2707372"/>
            <a:ext cx="2335945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64341" y="2707373"/>
            <a:ext cx="2064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B942E"/>
                </a:solidFill>
              </a:rPr>
              <a:t>Attention: </a:t>
            </a:r>
          </a:p>
          <a:p>
            <a:pPr algn="ctr"/>
            <a:r>
              <a:rPr lang="en-US" b="1" dirty="0" smtClean="0">
                <a:solidFill>
                  <a:srgbClr val="564A17"/>
                </a:solidFill>
              </a:rPr>
              <a:t> </a:t>
            </a:r>
            <a:r>
              <a:rPr lang="en-US" dirty="0" smtClean="0">
                <a:solidFill>
                  <a:srgbClr val="564A17"/>
                </a:solidFill>
              </a:rPr>
              <a:t>focus, divide, switch</a:t>
            </a:r>
            <a:endParaRPr lang="en-US" dirty="0">
              <a:solidFill>
                <a:srgbClr val="564A1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8160" y="3557984"/>
            <a:ext cx="159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Episodic Buffer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3966" y="3799356"/>
            <a:ext cx="18790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Binds and holds 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multidimensional codes</a:t>
            </a:r>
          </a:p>
          <a:p>
            <a:pPr algn="ctr"/>
            <a:r>
              <a:rPr lang="en-US" sz="1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(temporary or durable)</a:t>
            </a:r>
            <a:endParaRPr lang="en-US" sz="1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9359" y="3783292"/>
            <a:ext cx="1549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Visual code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Binding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Create &amp; Maintain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0406" y="3783292"/>
            <a:ext cx="1253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Linguistic code</a:t>
            </a: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inding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2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4" grpId="0" animBg="1"/>
      <p:bldP spid="34" grpId="1" animBg="1"/>
      <p:bldP spid="34" grpId="2" animBg="1"/>
      <p:bldP spid="38" grpId="0"/>
      <p:bldP spid="39" grpId="0"/>
      <p:bldP spid="40" grpId="0"/>
      <p:bldP spid="41" grpId="0"/>
      <p:bldP spid="3" grpId="0"/>
      <p:bldP spid="13" grpId="0"/>
      <p:bldP spid="14" grpId="0"/>
      <p:bldP spid="15" grpId="0"/>
      <p:bldP spid="19" grpId="0"/>
      <p:bldP spid="20" grpId="0"/>
      <p:bldP spid="4" grpId="0" animBg="1"/>
      <p:bldP spid="21" grpId="0"/>
      <p:bldP spid="5" grpId="0"/>
      <p:bldP spid="5" grpId="1"/>
      <p:bldP spid="5" grpId="2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Baddeley’s</a:t>
            </a:r>
            <a:r>
              <a:rPr lang="en-US" dirty="0" smtClean="0"/>
              <a:t> New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5390" y="1505814"/>
            <a:ext cx="1990175" cy="851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Executive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05390" y="2487867"/>
            <a:ext cx="1990175" cy="851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Episodic Buffer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1300" y="3540087"/>
            <a:ext cx="1990175" cy="8715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VSSP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81861" y="3540087"/>
            <a:ext cx="1990175" cy="8715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Phonological Loop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774123" y="3540087"/>
            <a:ext cx="378973" cy="871541"/>
            <a:chOff x="5695565" y="3540087"/>
            <a:chExt cx="378973" cy="871541"/>
          </a:xfrm>
        </p:grpSpPr>
        <p:sp>
          <p:nvSpPr>
            <p:cNvPr id="13" name="Rectangle 12"/>
            <p:cNvSpPr/>
            <p:nvPr/>
          </p:nvSpPr>
          <p:spPr>
            <a:xfrm>
              <a:off x="5695565" y="3540087"/>
              <a:ext cx="378973" cy="8715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5407513" y="3845053"/>
              <a:ext cx="8715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Articulatory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6153096" y="3540087"/>
            <a:ext cx="228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46913" y="4411628"/>
            <a:ext cx="2349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10" idx="3"/>
          </p:cNvCxnSpPr>
          <p:nvPr/>
        </p:nvCxnSpPr>
        <p:spPr>
          <a:xfrm flipH="1" flipV="1">
            <a:off x="5695565" y="2913423"/>
            <a:ext cx="1681384" cy="626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0"/>
          </p:cNvCxnSpPr>
          <p:nvPr/>
        </p:nvCxnSpPr>
        <p:spPr>
          <a:xfrm flipV="1">
            <a:off x="2116388" y="2889054"/>
            <a:ext cx="1540446" cy="651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1861" y="4999896"/>
            <a:ext cx="611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Speech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969721" y="4999896"/>
            <a:ext cx="87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Sign</a:t>
            </a:r>
          </a:p>
          <a:p>
            <a:r>
              <a:rPr lang="en-US" sz="1200" dirty="0" smtClean="0"/>
              <a:t>Lip </a:t>
            </a:r>
            <a:r>
              <a:rPr lang="en-US" sz="1200" dirty="0"/>
              <a:t>r</a:t>
            </a:r>
            <a:r>
              <a:rPr lang="en-US" sz="1200" dirty="0" smtClean="0"/>
              <a:t>eading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874942" y="4999896"/>
            <a:ext cx="1097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Music</a:t>
            </a:r>
          </a:p>
          <a:p>
            <a:r>
              <a:rPr lang="en-US" sz="1200" dirty="0" smtClean="0"/>
              <a:t>Environmental</a:t>
            </a:r>
          </a:p>
          <a:p>
            <a:r>
              <a:rPr lang="en-US" sz="1200" dirty="0" smtClean="0"/>
              <a:t>sound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850144" y="5138395"/>
            <a:ext cx="570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Smell?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971445" y="5138395"/>
            <a:ext cx="537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Taste?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977277" y="513083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Visual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838300" y="5138395"/>
            <a:ext cx="596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Spatial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656916" y="5130835"/>
            <a:ext cx="638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Haptic?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86094" y="5646227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Color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286844" y="5646227"/>
            <a:ext cx="55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Shape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389137" y="5656484"/>
            <a:ext cx="583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Tactile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989887" y="5656484"/>
            <a:ext cx="866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Kinesthetic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30" idx="0"/>
          </p:cNvCxnSpPr>
          <p:nvPr/>
        </p:nvCxnSpPr>
        <p:spPr>
          <a:xfrm flipV="1">
            <a:off x="4135514" y="3338980"/>
            <a:ext cx="0" cy="17994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30629" y="3346284"/>
            <a:ext cx="0" cy="17994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0"/>
          </p:cNvCxnSpPr>
          <p:nvPr/>
        </p:nvCxnSpPr>
        <p:spPr>
          <a:xfrm flipV="1">
            <a:off x="6687857" y="4411628"/>
            <a:ext cx="0" cy="58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225410" y="4411628"/>
            <a:ext cx="0" cy="58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129575" y="4411628"/>
            <a:ext cx="0" cy="58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2"/>
            <a:endCxn id="38" idx="0"/>
          </p:cNvCxnSpPr>
          <p:nvPr/>
        </p:nvCxnSpPr>
        <p:spPr>
          <a:xfrm>
            <a:off x="2976400" y="5407834"/>
            <a:ext cx="446771" cy="248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4" idx="2"/>
            <a:endCxn id="37" idx="0"/>
          </p:cNvCxnSpPr>
          <p:nvPr/>
        </p:nvCxnSpPr>
        <p:spPr>
          <a:xfrm flipH="1">
            <a:off x="2680668" y="5407834"/>
            <a:ext cx="295732" cy="248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49306" y="5407696"/>
            <a:ext cx="155106" cy="24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003268" y="5407696"/>
            <a:ext cx="146038" cy="24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273009" y="5444281"/>
            <a:ext cx="285882" cy="24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77277" y="5444281"/>
            <a:ext cx="295732" cy="248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2" idx="0"/>
          </p:cNvCxnSpPr>
          <p:nvPr/>
        </p:nvCxnSpPr>
        <p:spPr>
          <a:xfrm flipV="1">
            <a:off x="1268383" y="4411629"/>
            <a:ext cx="0" cy="719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3" idx="0"/>
            <a:endCxn id="11" idx="2"/>
          </p:cNvCxnSpPr>
          <p:nvPr/>
        </p:nvCxnSpPr>
        <p:spPr>
          <a:xfrm flipH="1" flipV="1">
            <a:off x="2116388" y="4411628"/>
            <a:ext cx="20356" cy="726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975483" y="4411628"/>
            <a:ext cx="0" cy="58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4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44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80" y="2350088"/>
            <a:ext cx="7415877" cy="2075131"/>
          </a:xfrm>
        </p:spPr>
        <p:txBody>
          <a:bodyPr/>
          <a:lstStyle/>
          <a:p>
            <a:r>
              <a:rPr lang="en-US" dirty="0" smtClean="0"/>
              <a:t>Which model of WM is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2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011" y="31854"/>
            <a:ext cx="8005428" cy="868362"/>
          </a:xfrm>
        </p:spPr>
        <p:txBody>
          <a:bodyPr/>
          <a:lstStyle/>
          <a:p>
            <a:r>
              <a:rPr lang="en-US" sz="3600" dirty="0" smtClean="0"/>
              <a:t>Working Memory:  Cowan vs. </a:t>
            </a:r>
            <a:r>
              <a:rPr lang="en-US" sz="3600" dirty="0" err="1" smtClean="0"/>
              <a:t>Baddeley</a:t>
            </a:r>
            <a:endParaRPr lang="en-US" sz="360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4746" y="1018062"/>
            <a:ext cx="4229119" cy="46390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Cowan</a:t>
            </a:r>
          </a:p>
          <a:p>
            <a:pPr lvl="1"/>
            <a:r>
              <a:rPr lang="en-US" dirty="0" smtClean="0"/>
              <a:t>Short</a:t>
            </a:r>
            <a:r>
              <a:rPr lang="en-US" dirty="0"/>
              <a:t>-term memory is </a:t>
            </a:r>
            <a:r>
              <a:rPr lang="en-US" dirty="0" smtClean="0"/>
              <a:t>derived from </a:t>
            </a:r>
            <a:r>
              <a:rPr lang="en-US" dirty="0"/>
              <a:t>a temporarily activated subset of information in long-term </a:t>
            </a:r>
            <a:r>
              <a:rPr lang="en-US" dirty="0" smtClean="0"/>
              <a:t>memory.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activated subset may decay as a function of </a:t>
            </a:r>
            <a:r>
              <a:rPr lang="en-US" dirty="0" smtClean="0"/>
              <a:t>time unless </a:t>
            </a:r>
            <a:r>
              <a:rPr lang="en-US" dirty="0"/>
              <a:t>it is refreshed, </a:t>
            </a:r>
            <a:r>
              <a:rPr lang="en-US" dirty="0" smtClean="0"/>
              <a:t>although </a:t>
            </a:r>
            <a:r>
              <a:rPr lang="en-US" dirty="0"/>
              <a:t>evidence for decay </a:t>
            </a:r>
            <a:r>
              <a:rPr lang="en-US" dirty="0" smtClean="0"/>
              <a:t>is </a:t>
            </a:r>
            <a:r>
              <a:rPr lang="en-US" dirty="0"/>
              <a:t>tentative at </a:t>
            </a:r>
            <a:r>
              <a:rPr lang="en-US" dirty="0" smtClean="0"/>
              <a:t>best. 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subset of the activated information is the </a:t>
            </a:r>
            <a:r>
              <a:rPr lang="en-US" dirty="0" smtClean="0"/>
              <a:t>focus of </a:t>
            </a:r>
            <a:r>
              <a:rPr lang="en-US" dirty="0">
                <a:solidFill>
                  <a:srgbClr val="000000"/>
                </a:solidFill>
              </a:rPr>
              <a:t>attention, which appears to be</a:t>
            </a:r>
            <a:r>
              <a:rPr lang="en-US" dirty="0"/>
              <a:t> limited in chunk </a:t>
            </a:r>
            <a:r>
              <a:rPr lang="en-US" dirty="0" smtClean="0"/>
              <a:t>capacity. </a:t>
            </a:r>
          </a:p>
          <a:p>
            <a:pPr lvl="1"/>
            <a:r>
              <a:rPr lang="en-US" dirty="0" smtClean="0"/>
              <a:t>New associations between </a:t>
            </a:r>
            <a:r>
              <a:rPr lang="en-US" dirty="0"/>
              <a:t>activated elements can form the focus of </a:t>
            </a:r>
            <a:r>
              <a:rPr lang="en-US"/>
              <a:t>attention</a:t>
            </a:r>
            <a:r>
              <a:rPr lang="en-US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33866" y="1018062"/>
            <a:ext cx="4810134" cy="565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err="1" smtClean="0"/>
              <a:t>Baddeley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/>
              <a:t>V</a:t>
            </a:r>
            <a:r>
              <a:rPr lang="en-US" sz="2000" dirty="0" smtClean="0"/>
              <a:t>erbal</a:t>
            </a:r>
            <a:r>
              <a:rPr lang="en-US" sz="2000" dirty="0"/>
              <a:t>-phonological </a:t>
            </a:r>
            <a:r>
              <a:rPr lang="en-US" sz="2000" dirty="0" smtClean="0"/>
              <a:t>(VP) and visual</a:t>
            </a:r>
            <a:r>
              <a:rPr lang="en-US" sz="2000" dirty="0"/>
              <a:t>-spatial </a:t>
            </a:r>
            <a:r>
              <a:rPr lang="en-US" sz="2000" dirty="0" smtClean="0"/>
              <a:t>(VS) representations are </a:t>
            </a:r>
            <a:r>
              <a:rPr lang="en-US" sz="2000" dirty="0"/>
              <a:t>held </a:t>
            </a:r>
            <a:r>
              <a:rPr lang="en-US" sz="2000" dirty="0" smtClean="0"/>
              <a:t>separately, managed </a:t>
            </a:r>
            <a:r>
              <a:rPr lang="en-US" sz="2000" dirty="0"/>
              <a:t>and manipulated with the help of attention-</a:t>
            </a:r>
            <a:r>
              <a:rPr lang="en-US" sz="2000" dirty="0" smtClean="0"/>
              <a:t>related processes</a:t>
            </a:r>
            <a:r>
              <a:rPr lang="en-US" sz="2000" dirty="0"/>
              <a:t>, </a:t>
            </a:r>
            <a:r>
              <a:rPr lang="en-US" sz="2000" dirty="0" smtClean="0"/>
              <a:t>in the </a:t>
            </a:r>
            <a:r>
              <a:rPr lang="en-US" sz="2000" dirty="0"/>
              <a:t>central </a:t>
            </a:r>
            <a:r>
              <a:rPr lang="en-US" sz="2000" dirty="0" smtClean="0"/>
              <a:t>executive (CE).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CE was first believed to have a general temporary </a:t>
            </a:r>
            <a:r>
              <a:rPr lang="en-US" sz="2000" i="1" dirty="0" smtClean="0"/>
              <a:t>memory </a:t>
            </a:r>
            <a:r>
              <a:rPr lang="en-US" sz="2000" dirty="0" smtClean="0"/>
              <a:t>component and a system </a:t>
            </a:r>
            <a:r>
              <a:rPr lang="en-US" sz="2000" i="1" dirty="0" smtClean="0"/>
              <a:t>directive </a:t>
            </a:r>
            <a:r>
              <a:rPr lang="en-US" sz="2000" dirty="0" smtClean="0"/>
              <a:t>component. Then, the episodic buffer replaced the </a:t>
            </a:r>
            <a:r>
              <a:rPr lang="en-US" sz="2000" i="1" dirty="0" smtClean="0"/>
              <a:t>memory</a:t>
            </a:r>
            <a:r>
              <a:rPr lang="en-US" sz="2000" dirty="0" smtClean="0"/>
              <a:t> component. The CE is reconceived as the </a:t>
            </a:r>
            <a:r>
              <a:rPr lang="en-US" sz="2000" i="1" dirty="0" smtClean="0"/>
              <a:t>directive</a:t>
            </a:r>
            <a:r>
              <a:rPr lang="en-US" sz="2000" dirty="0" smtClean="0"/>
              <a:t> (metacognitive) component.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Some codes are an activated subset of LTM, some are not.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Complex interactive </a:t>
            </a:r>
            <a:r>
              <a:rPr lang="en-US" sz="2000" dirty="0"/>
              <a:t>system </a:t>
            </a:r>
            <a:r>
              <a:rPr lang="en-US" sz="2000" dirty="0" smtClean="0"/>
              <a:t>providing </a:t>
            </a:r>
            <a:r>
              <a:rPr lang="en-US" sz="2000" dirty="0"/>
              <a:t>an </a:t>
            </a:r>
            <a:r>
              <a:rPr lang="en-US" sz="2000" dirty="0" smtClean="0"/>
              <a:t>interface between </a:t>
            </a:r>
            <a:r>
              <a:rPr lang="en-US" sz="2000" dirty="0"/>
              <a:t>cognition and </a:t>
            </a:r>
            <a:r>
              <a:rPr lang="en-US" sz="2000" dirty="0" smtClean="0"/>
              <a:t>action, capable </a:t>
            </a:r>
            <a:r>
              <a:rPr lang="en-US" sz="2000" dirty="0"/>
              <a:t>of handling information in a range </a:t>
            </a:r>
            <a:r>
              <a:rPr lang="en-US" sz="2000" dirty="0" smtClean="0"/>
              <a:t>of modalities </a:t>
            </a:r>
            <a:r>
              <a:rPr lang="en-US" sz="2000" dirty="0"/>
              <a:t>and stages of processing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07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3"/>
      <p:bldP spid="19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Activated LTM?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Maintaining structural representations by dynamic bindings.</a:t>
            </a:r>
          </a:p>
          <a:p>
            <a:r>
              <a:rPr lang="en-US" dirty="0" smtClean="0"/>
              <a:t>Manipulating the structural representations.</a:t>
            </a:r>
          </a:p>
          <a:p>
            <a:r>
              <a:rPr lang="en-US" dirty="0" smtClean="0"/>
              <a:t>Flexibly reconfiguring the structural representations.</a:t>
            </a:r>
          </a:p>
          <a:p>
            <a:r>
              <a:rPr lang="en-US" dirty="0" smtClean="0"/>
              <a:t>Partially decoupling the structural representations from LTM.</a:t>
            </a:r>
          </a:p>
          <a:p>
            <a:r>
              <a:rPr lang="en-US" dirty="0" smtClean="0"/>
              <a:t>Controlling LTM retrieval.</a:t>
            </a:r>
          </a:p>
          <a:p>
            <a:r>
              <a:rPr lang="en-US" dirty="0" smtClean="0"/>
              <a:t>Encoding new structures into LTM.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0287" y="6126658"/>
            <a:ext cx="164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Oberauer</a:t>
            </a:r>
            <a:r>
              <a:rPr lang="en-US" i="1" dirty="0" smtClean="0"/>
              <a:t>, (2010)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757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81" y="16386"/>
            <a:ext cx="8701548" cy="680897"/>
          </a:xfrm>
        </p:spPr>
        <p:txBody>
          <a:bodyPr/>
          <a:lstStyle/>
          <a:p>
            <a:r>
              <a:rPr lang="en-US" dirty="0" smtClean="0"/>
              <a:t>The Metaphorical Model of HCA</a:t>
            </a:r>
            <a:endParaRPr lang="en-US" dirty="0"/>
          </a:p>
        </p:txBody>
      </p:sp>
      <p:pic>
        <p:nvPicPr>
          <p:cNvPr id="4" name="Picture 3" descr="Brain 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8" y="1049614"/>
            <a:ext cx="7333435" cy="54929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1548849" y="3045151"/>
            <a:ext cx="703384" cy="468923"/>
            <a:chOff x="1742181" y="3275957"/>
            <a:chExt cx="703384" cy="468923"/>
          </a:xfrm>
          <a:solidFill>
            <a:srgbClr val="EEA62D">
              <a:alpha val="49000"/>
            </a:srgbClr>
          </a:solidFill>
        </p:grpSpPr>
        <p:sp>
          <p:nvSpPr>
            <p:cNvPr id="6" name="Rectangle 5"/>
            <p:cNvSpPr/>
            <p:nvPr/>
          </p:nvSpPr>
          <p:spPr>
            <a:xfrm>
              <a:off x="1742181" y="3275957"/>
              <a:ext cx="703384" cy="46892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7884" y="3279586"/>
              <a:ext cx="67197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Sensory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Register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78553" y="2699970"/>
            <a:ext cx="1576102" cy="1198359"/>
            <a:chOff x="2445565" y="2930776"/>
            <a:chExt cx="1576102" cy="1198359"/>
          </a:xfrm>
          <a:solidFill>
            <a:srgbClr val="EEA62D">
              <a:alpha val="46000"/>
            </a:srgbClr>
          </a:solidFill>
        </p:grpSpPr>
        <p:sp>
          <p:nvSpPr>
            <p:cNvPr id="9" name="Rectangle 8"/>
            <p:cNvSpPr/>
            <p:nvPr/>
          </p:nvSpPr>
          <p:spPr>
            <a:xfrm>
              <a:off x="2445565" y="2930776"/>
              <a:ext cx="1576102" cy="11983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99994" y="3299123"/>
              <a:ext cx="867245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Short-Term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00715" y="2055201"/>
            <a:ext cx="2564749" cy="2559538"/>
            <a:chOff x="4021667" y="2286007"/>
            <a:chExt cx="2564749" cy="2559538"/>
          </a:xfrm>
          <a:solidFill>
            <a:schemeClr val="accent3">
              <a:lumMod val="60000"/>
              <a:lumOff val="40000"/>
              <a:alpha val="39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021667" y="2286007"/>
              <a:ext cx="2564749" cy="255953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5597" y="3334944"/>
              <a:ext cx="83688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Long-Term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66645" y="2062466"/>
            <a:ext cx="2388010" cy="276999"/>
            <a:chOff x="1466645" y="1931362"/>
            <a:chExt cx="2388010" cy="276999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466645" y="2208361"/>
              <a:ext cx="2388010" cy="0"/>
            </a:xfrm>
            <a:prstGeom prst="line">
              <a:avLst/>
            </a:prstGeom>
            <a:ln w="28575" cmpd="sng"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76508" y="1931362"/>
              <a:ext cx="7682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Encoding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66645" y="4216917"/>
            <a:ext cx="2388010" cy="276999"/>
            <a:chOff x="1466645" y="4085813"/>
            <a:chExt cx="2388010" cy="27699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1466645" y="4085813"/>
              <a:ext cx="2388010" cy="0"/>
            </a:xfrm>
            <a:prstGeom prst="line">
              <a:avLst/>
            </a:prstGeom>
            <a:ln w="28575" cmpd="sng">
              <a:solidFill>
                <a:schemeClr val="accent4">
                  <a:lumMod val="75000"/>
                </a:schemeClr>
              </a:solidFill>
              <a:tailEnd type="triangle" w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299013" y="4085813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Retrieval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467032" y="301218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Environment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0800000">
            <a:off x="1353172" y="3092899"/>
            <a:ext cx="1910738" cy="924934"/>
          </a:xfrm>
          <a:prstGeom prst="circularArrow">
            <a:avLst>
              <a:gd name="adj1" fmla="val 12500"/>
              <a:gd name="adj2" fmla="val 956149"/>
              <a:gd name="adj3" fmla="val 20457681"/>
              <a:gd name="adj4" fmla="val 10800000"/>
              <a:gd name="adj5" fmla="val 125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Circular Arrow 35"/>
          <p:cNvSpPr/>
          <p:nvPr/>
        </p:nvSpPr>
        <p:spPr>
          <a:xfrm flipV="1">
            <a:off x="3256864" y="2954775"/>
            <a:ext cx="1757587" cy="1222056"/>
          </a:xfrm>
          <a:prstGeom prst="circularArrow">
            <a:avLst>
              <a:gd name="adj1" fmla="val 9804"/>
              <a:gd name="adj2" fmla="val 1142319"/>
              <a:gd name="adj3" fmla="val 20505246"/>
              <a:gd name="adj4" fmla="val 10800000"/>
              <a:gd name="adj5" fmla="val 1865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01398" y="1370202"/>
            <a:ext cx="11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Cognition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859934" y="2482528"/>
            <a:ext cx="1403977" cy="1010779"/>
            <a:chOff x="1859934" y="2482528"/>
            <a:chExt cx="1403977" cy="1010779"/>
          </a:xfrm>
        </p:grpSpPr>
        <p:sp>
          <p:nvSpPr>
            <p:cNvPr id="32" name="Circular Arrow 31"/>
            <p:cNvSpPr/>
            <p:nvPr/>
          </p:nvSpPr>
          <p:spPr>
            <a:xfrm>
              <a:off x="1859934" y="2568373"/>
              <a:ext cx="1403977" cy="924934"/>
            </a:xfrm>
            <a:prstGeom prst="circularArrow">
              <a:avLst>
                <a:gd name="adj1" fmla="val 13584"/>
                <a:gd name="adj2" fmla="val 1142319"/>
                <a:gd name="adj3" fmla="val 20503528"/>
                <a:gd name="adj4" fmla="val 10800000"/>
                <a:gd name="adj5" fmla="val 12794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4343" y="2482528"/>
              <a:ext cx="950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FFFF"/>
                  </a:solidFill>
                </a:rPr>
                <a:t>Control </a:t>
              </a:r>
              <a:r>
                <a:rPr lang="en-US" sz="900" dirty="0">
                  <a:solidFill>
                    <a:srgbClr val="FFFFFF"/>
                  </a:solidFill>
                </a:rPr>
                <a:t>P</a:t>
              </a:r>
              <a:r>
                <a:rPr lang="en-US" sz="900" dirty="0" smtClean="0">
                  <a:solidFill>
                    <a:srgbClr val="FFFFFF"/>
                  </a:solidFill>
                </a:rPr>
                <a:t>rocesses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Circular Arrow 33"/>
          <p:cNvSpPr/>
          <p:nvPr/>
        </p:nvSpPr>
        <p:spPr>
          <a:xfrm flipH="1">
            <a:off x="3263911" y="2437794"/>
            <a:ext cx="1750541" cy="1190516"/>
          </a:xfrm>
          <a:prstGeom prst="circularArrow">
            <a:avLst>
              <a:gd name="adj1" fmla="val 9804"/>
              <a:gd name="adj2" fmla="val 1142319"/>
              <a:gd name="adj3" fmla="val 20505246"/>
              <a:gd name="adj4" fmla="val 10800000"/>
              <a:gd name="adj5" fmla="val 18659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9210" y="-4989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7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6" grpId="0" animBg="1"/>
      <p:bldP spid="37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011" y="44946"/>
            <a:ext cx="8005428" cy="1329927"/>
          </a:xfrm>
        </p:spPr>
        <p:txBody>
          <a:bodyPr/>
          <a:lstStyle/>
          <a:p>
            <a:r>
              <a:rPr lang="en-US" dirty="0" smtClean="0"/>
              <a:t>Working Memory:  </a:t>
            </a:r>
            <a:br>
              <a:rPr lang="en-US" dirty="0" smtClean="0"/>
            </a:br>
            <a:r>
              <a:rPr lang="en-US" dirty="0" smtClean="0"/>
              <a:t>Cowan vs. </a:t>
            </a:r>
            <a:r>
              <a:rPr lang="en-US" dirty="0" err="1" smtClean="0"/>
              <a:t>Baddeley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24503"/>
              </p:ext>
            </p:extLst>
          </p:nvPr>
        </p:nvGraphicFramePr>
        <p:xfrm>
          <a:off x="1900558" y="1610565"/>
          <a:ext cx="7034487" cy="51293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344829"/>
                <a:gridCol w="2344829"/>
                <a:gridCol w="2344829"/>
              </a:tblGrid>
              <a:tr h="1111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Memory Mechanism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Cowan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Baddeley</a:t>
                      </a:r>
                      <a:endParaRPr lang="en-US" sz="2400" dirty="0"/>
                    </a:p>
                  </a:txBody>
                  <a:tcPr/>
                </a:tc>
              </a:tr>
              <a:tr h="1945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Short-term Storage Mechanism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Activated Memory</a:t>
                      </a:r>
                    </a:p>
                    <a:p>
                      <a:pPr algn="ctr"/>
                      <a:r>
                        <a:rPr lang="en-US" sz="1600" dirty="0" smtClean="0"/>
                        <a:t>(time-limited by decay)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Phonological</a:t>
                      </a:r>
                      <a:r>
                        <a:rPr lang="en-US" sz="2000" b="1" baseline="0" dirty="0" smtClean="0"/>
                        <a:t> Loop/</a:t>
                      </a:r>
                    </a:p>
                    <a:p>
                      <a:pPr algn="ctr"/>
                      <a:r>
                        <a:rPr lang="en-US" sz="2000" b="1" baseline="0" dirty="0" err="1" smtClean="0"/>
                        <a:t>Visuospatial</a:t>
                      </a:r>
                      <a:r>
                        <a:rPr lang="en-US" sz="2000" b="1" baseline="0" dirty="0" smtClean="0"/>
                        <a:t> Sketchpad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temorary</a:t>
                      </a:r>
                      <a:r>
                        <a:rPr lang="en-US" sz="1600" dirty="0" smtClean="0"/>
                        <a:t> hold)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194523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Chunk-based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Mechanism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Focus of Attention</a:t>
                      </a:r>
                    </a:p>
                    <a:p>
                      <a:pPr algn="ctr"/>
                      <a:r>
                        <a:rPr lang="en-US" sz="1600" dirty="0" smtClean="0"/>
                        <a:t>(chunk-capacity</a:t>
                      </a:r>
                      <a:r>
                        <a:rPr lang="en-US" sz="1600" baseline="0" dirty="0" smtClean="0"/>
                        <a:t> limited)</a:t>
                      </a:r>
                      <a:endParaRPr lang="en-US" sz="1600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Episodic Buffer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(binding)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900557" y="4775735"/>
            <a:ext cx="703448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-Up Arrow 10"/>
          <p:cNvSpPr/>
          <p:nvPr/>
        </p:nvSpPr>
        <p:spPr>
          <a:xfrm rot="8204098">
            <a:off x="1709267" y="4368846"/>
            <a:ext cx="879075" cy="866155"/>
          </a:xfrm>
          <a:prstGeom prst="leftUpArrow">
            <a:avLst>
              <a:gd name="adj1" fmla="val 12116"/>
              <a:gd name="adj2" fmla="val 25156"/>
              <a:gd name="adj3" fmla="val 2383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240" y="4360237"/>
            <a:ext cx="18133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Independent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 each other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1096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44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41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10" y="3152826"/>
            <a:ext cx="8587150" cy="868362"/>
          </a:xfrm>
        </p:spPr>
        <p:txBody>
          <a:bodyPr/>
          <a:lstStyle/>
          <a:p>
            <a:r>
              <a:rPr lang="en-US" dirty="0" smtClean="0"/>
              <a:t>What do we know about the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90" y="503238"/>
            <a:ext cx="8587150" cy="868362"/>
          </a:xfrm>
        </p:spPr>
        <p:txBody>
          <a:bodyPr/>
          <a:lstStyle/>
          <a:p>
            <a:r>
              <a:rPr lang="en-US" dirty="0" smtClean="0"/>
              <a:t>Original 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2160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Broadbent (1958) conceived the model.</a:t>
            </a:r>
          </a:p>
          <a:p>
            <a:pPr lvl="1"/>
            <a:r>
              <a:rPr lang="en-US" dirty="0" smtClean="0"/>
              <a:t>Concerned with how we </a:t>
            </a:r>
            <a:r>
              <a:rPr lang="en-US" i="1" dirty="0" smtClean="0"/>
              <a:t>attend</a:t>
            </a:r>
            <a:r>
              <a:rPr lang="en-US" dirty="0" smtClean="0"/>
              <a:t> and </a:t>
            </a:r>
            <a:r>
              <a:rPr lang="en-US" i="1" dirty="0" smtClean="0"/>
              <a:t>retain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“pipeline” model: E </a:t>
            </a:r>
            <a:r>
              <a:rPr lang="en-US" dirty="0" smtClean="0">
                <a:sym typeface="Wingdings"/>
              </a:rPr>
              <a:t> SR  STS  LTS</a:t>
            </a:r>
          </a:p>
          <a:p>
            <a:pPr lvl="1"/>
            <a:r>
              <a:rPr lang="en-US" dirty="0" smtClean="0">
                <a:sym typeface="Wingdings"/>
              </a:rPr>
              <a:t>Components of the model are separate, such that variables effect memory in some stores and not others.</a:t>
            </a:r>
          </a:p>
          <a:p>
            <a:pPr lvl="1"/>
            <a:r>
              <a:rPr lang="en-US" dirty="0" smtClean="0">
                <a:sym typeface="Wingdings"/>
              </a:rPr>
              <a:t>Information is held in an unlimited capacity SR, with some selected for further coding.</a:t>
            </a:r>
          </a:p>
          <a:p>
            <a:pPr lvl="1"/>
            <a:r>
              <a:rPr lang="en-US" dirty="0" smtClean="0">
                <a:sym typeface="Wingdings"/>
              </a:rPr>
              <a:t>This further coded information is held in a limited-capacity STS.</a:t>
            </a:r>
          </a:p>
          <a:p>
            <a:pPr lvl="1"/>
            <a:r>
              <a:rPr lang="en-US" dirty="0" smtClean="0">
                <a:sym typeface="Wingdings"/>
              </a:rPr>
              <a:t>Then, the coded information is filed in a permanent LTS composed of prior knowledge that is generally organized.</a:t>
            </a:r>
          </a:p>
          <a:p>
            <a:r>
              <a:rPr lang="en-US" dirty="0" smtClean="0"/>
              <a:t>Atkinson &amp; </a:t>
            </a:r>
            <a:r>
              <a:rPr lang="en-US" dirty="0" err="1" smtClean="0"/>
              <a:t>Shiffrin</a:t>
            </a:r>
            <a:r>
              <a:rPr lang="en-US" dirty="0" smtClean="0"/>
              <a:t> (1968) refined Broadbent’s (1958) model.  They added:</a:t>
            </a:r>
          </a:p>
          <a:p>
            <a:pPr lvl="1"/>
            <a:r>
              <a:rPr lang="en-US" dirty="0" smtClean="0"/>
              <a:t>Control processes manage the transfer of information between stores.</a:t>
            </a:r>
          </a:p>
          <a:p>
            <a:pPr lvl="1"/>
            <a:r>
              <a:rPr lang="en-US" dirty="0" smtClean="0"/>
              <a:t>Management of the control processes are voluntary and effortful.</a:t>
            </a:r>
          </a:p>
          <a:p>
            <a:pPr lvl="1"/>
            <a:r>
              <a:rPr lang="en-US" dirty="0" smtClean="0"/>
              <a:t>The control processes operate to:</a:t>
            </a:r>
          </a:p>
          <a:p>
            <a:pPr lvl="2"/>
            <a:r>
              <a:rPr lang="en-US" dirty="0" smtClean="0"/>
              <a:t>Switch attention to selected information for processing</a:t>
            </a:r>
          </a:p>
          <a:p>
            <a:pPr lvl="2"/>
            <a:r>
              <a:rPr lang="en-US" dirty="0" smtClean="0"/>
              <a:t>Maintain relevant information in STS</a:t>
            </a:r>
          </a:p>
          <a:p>
            <a:pPr lvl="2"/>
            <a:r>
              <a:rPr lang="en-US" dirty="0" smtClean="0"/>
              <a:t>Retrieve information from LTS into STS.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90" y="503238"/>
            <a:ext cx="8587150" cy="868362"/>
          </a:xfrm>
        </p:spPr>
        <p:txBody>
          <a:bodyPr/>
          <a:lstStyle/>
          <a:p>
            <a:r>
              <a:rPr lang="en-US" dirty="0" smtClean="0"/>
              <a:t>Problems with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21601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The model </a:t>
            </a:r>
            <a:r>
              <a:rPr lang="en-US" dirty="0">
                <a:sym typeface="Wingdings"/>
              </a:rPr>
              <a:t>is </a:t>
            </a:r>
            <a:r>
              <a:rPr lang="en-US" dirty="0" smtClean="0">
                <a:sym typeface="Wingdings"/>
              </a:rPr>
              <a:t>now seen </a:t>
            </a:r>
            <a:r>
              <a:rPr lang="en-US" dirty="0">
                <a:sym typeface="Wingdings"/>
              </a:rPr>
              <a:t>as obsolete as originally conceived. </a:t>
            </a:r>
            <a:r>
              <a:rPr lang="en-US" sz="1200" dirty="0">
                <a:sym typeface="Wingdings"/>
              </a:rPr>
              <a:t>(Broadbent, 1984)</a:t>
            </a:r>
          </a:p>
          <a:p>
            <a:pPr lvl="1"/>
            <a:r>
              <a:rPr lang="en-US" dirty="0"/>
              <a:t>Learner is active, not passive.</a:t>
            </a:r>
          </a:p>
          <a:p>
            <a:pPr lvl="1"/>
            <a:r>
              <a:rPr lang="en-US" dirty="0"/>
              <a:t>Processing is not exclusively “bottom-up”, but also “top down”.</a:t>
            </a:r>
          </a:p>
          <a:p>
            <a:pPr lvl="1"/>
            <a:r>
              <a:rPr lang="en-US" dirty="0"/>
              <a:t>Processing is dynamic, strategic, and flexible.</a:t>
            </a:r>
          </a:p>
          <a:p>
            <a:pPr lvl="1"/>
            <a:r>
              <a:rPr lang="en-US" dirty="0"/>
              <a:t>Processing is not simply additive.</a:t>
            </a:r>
          </a:p>
          <a:p>
            <a:pPr lvl="1"/>
            <a:r>
              <a:rPr lang="en-US" dirty="0"/>
              <a:t>Some processing is sequential, </a:t>
            </a:r>
            <a:r>
              <a:rPr lang="en-US" i="1" dirty="0"/>
              <a:t>but</a:t>
            </a:r>
            <a:r>
              <a:rPr lang="en-US" dirty="0"/>
              <a:t> other processing is parallel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more interaction between the stores than originally conceived.</a:t>
            </a:r>
          </a:p>
          <a:p>
            <a:pPr lvl="1"/>
            <a:r>
              <a:rPr lang="en-US" dirty="0" smtClean="0"/>
              <a:t>Awareness is not always required for content to be in the short-term store.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0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5" y="1026656"/>
            <a:ext cx="3676041" cy="514645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84998" y="3219679"/>
            <a:ext cx="1212383" cy="760411"/>
            <a:chOff x="3684998" y="3219679"/>
            <a:chExt cx="1212383" cy="7604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684998" y="3559592"/>
              <a:ext cx="470607" cy="1101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6483" y="3219679"/>
              <a:ext cx="820898" cy="76041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836950" y="294589"/>
            <a:ext cx="5158252" cy="3265003"/>
            <a:chOff x="3836950" y="294589"/>
            <a:chExt cx="5158252" cy="3265003"/>
          </a:xfrm>
        </p:grpSpPr>
        <p:grpSp>
          <p:nvGrpSpPr>
            <p:cNvPr id="25" name="Group 24"/>
            <p:cNvGrpSpPr/>
            <p:nvPr/>
          </p:nvGrpSpPr>
          <p:grpSpPr>
            <a:xfrm>
              <a:off x="4596681" y="294589"/>
              <a:ext cx="4398521" cy="3265003"/>
              <a:chOff x="4596681" y="294589"/>
              <a:chExt cx="4398521" cy="3265003"/>
            </a:xfrm>
          </p:grpSpPr>
          <p:sp>
            <p:nvSpPr>
              <p:cNvPr id="13" name="Rectangle 12"/>
              <p:cNvSpPr/>
              <p:nvPr/>
            </p:nvSpPr>
            <p:spPr>
              <a:xfrm rot="19556660">
                <a:off x="4596681" y="973851"/>
                <a:ext cx="4398521" cy="217114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1460" y="294589"/>
                <a:ext cx="3956873" cy="3265003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 rot="19603706">
              <a:off x="3836950" y="69861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Inside </a:t>
              </a:r>
              <a:r>
                <a:rPr lang="en-US" dirty="0" smtClean="0"/>
                <a:t>the Cognitive </a:t>
              </a:r>
              <a:r>
                <a:rPr lang="en-US" dirty="0"/>
                <a:t>System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31464" y="2217950"/>
            <a:ext cx="122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Feature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Processing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2002" y="2726353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</a:rPr>
              <a:t>sails &amp; hull ?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7350" y="2895010"/>
            <a:ext cx="1313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</a:rPr>
              <a:t>fabric &amp; scallops?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23093" y="734541"/>
            <a:ext cx="146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Prior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Knowledge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190002" y="983396"/>
            <a:ext cx="558800" cy="381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912714" y="1836950"/>
            <a:ext cx="546100" cy="381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13708" y="1631928"/>
            <a:ext cx="136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Pattern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Recognition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0488" y="1420109"/>
            <a:ext cx="698500" cy="546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2582" y="2376105"/>
            <a:ext cx="698500" cy="546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6002" y="1426167"/>
            <a:ext cx="678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Curtins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6002" y="1262596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</a:rPr>
              <a:t>Sailboat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474322">
            <a:off x="6920431" y="2346569"/>
            <a:ext cx="92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top-down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50465" y="3710658"/>
            <a:ext cx="2362001" cy="3106330"/>
            <a:chOff x="6550465" y="3710658"/>
            <a:chExt cx="2362001" cy="3106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50465" y="3710658"/>
              <a:ext cx="2362001" cy="3106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02733" y="4089107"/>
              <a:ext cx="1675537" cy="233279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 rot="19517529">
            <a:off x="6052870" y="1131076"/>
            <a:ext cx="100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bottom-up</a:t>
            </a:r>
            <a:endParaRPr lang="en-US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0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2" grpId="0"/>
      <p:bldP spid="3" grpId="0"/>
      <p:bldP spid="4" grpId="0"/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5630" y="1783178"/>
            <a:ext cx="3645427" cy="3684797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5417" y="2678057"/>
            <a:ext cx="2192259" cy="1895038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5180" y="3309737"/>
            <a:ext cx="922283" cy="631679"/>
          </a:xfrm>
          <a:prstGeom prst="rect">
            <a:avLst/>
          </a:prstGeom>
          <a:blipFill dpi="0" rotWithShape="1">
            <a:blip r:embed="rId2">
              <a:alphaModFix amt="9000"/>
              <a:duotone>
                <a:schemeClr val="accent4">
                  <a:shade val="30000"/>
                  <a:satMod val="150000"/>
                </a:schemeClr>
                <a:schemeClr val="accent4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90" y="503238"/>
            <a:ext cx="8587150" cy="868362"/>
          </a:xfrm>
        </p:spPr>
        <p:txBody>
          <a:bodyPr/>
          <a:lstStyle/>
          <a:p>
            <a:r>
              <a:rPr lang="en-US" dirty="0" smtClean="0"/>
              <a:t>Problems with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201"/>
            <a:ext cx="7313613" cy="4639072"/>
          </a:xfrm>
        </p:spPr>
        <p:txBody>
          <a:bodyPr>
            <a:normAutofit lnSpcReduction="10000"/>
          </a:bodyPr>
          <a:lstStyle/>
          <a:p>
            <a:pPr lvl="2"/>
            <a:r>
              <a:rPr lang="en-US" dirty="0" smtClean="0"/>
              <a:t>It is not clear that, if SR and STS are actually distinct entities, what constitutes the demarcation.</a:t>
            </a:r>
          </a:p>
          <a:p>
            <a:pPr lvl="2"/>
            <a:r>
              <a:rPr lang="en-US" dirty="0" smtClean="0"/>
              <a:t>The STS is not essential for access to LTS.</a:t>
            </a:r>
          </a:p>
          <a:p>
            <a:pPr lvl="2"/>
            <a:r>
              <a:rPr lang="en-US" dirty="0" smtClean="0"/>
              <a:t>Timing and order of information flow is not clear.  </a:t>
            </a:r>
          </a:p>
          <a:p>
            <a:pPr lvl="3"/>
            <a:r>
              <a:rPr lang="en-US" dirty="0" smtClean="0"/>
              <a:t>For Broadbent, SR fades quickly; STS fades slower; LTS is permanent. </a:t>
            </a:r>
          </a:p>
          <a:p>
            <a:pPr lvl="3"/>
            <a:r>
              <a:rPr lang="en-US" dirty="0" smtClean="0"/>
              <a:t>For </a:t>
            </a:r>
            <a:r>
              <a:rPr lang="en-US" dirty="0" err="1" smtClean="0"/>
              <a:t>Shiffren</a:t>
            </a:r>
            <a:r>
              <a:rPr lang="en-US" dirty="0" smtClean="0"/>
              <a:t> SR is coded using LTS information which forms a “trace” in STS.</a:t>
            </a:r>
          </a:p>
          <a:p>
            <a:pPr lvl="3"/>
            <a:r>
              <a:rPr lang="en-US" dirty="0" smtClean="0"/>
              <a:t>Feature detectors of SR are very quickly “tuned” by prior knowledge from the LTS</a:t>
            </a:r>
          </a:p>
          <a:p>
            <a:pPr lvl="2"/>
            <a:r>
              <a:rPr lang="en-US" dirty="0" smtClean="0"/>
              <a:t>Features and concepts in LTS can be automatically activated by incoming stimuli (without awareness).</a:t>
            </a:r>
          </a:p>
          <a:p>
            <a:pPr lvl="2"/>
            <a:r>
              <a:rPr lang="en-US" dirty="0" smtClean="0"/>
              <a:t>Features and concepts can be held in STS without awareness.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580" y="784602"/>
            <a:ext cx="7660968" cy="5758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16386"/>
            <a:ext cx="8971935" cy="680897"/>
          </a:xfrm>
        </p:spPr>
        <p:txBody>
          <a:bodyPr/>
          <a:lstStyle/>
          <a:p>
            <a:r>
              <a:rPr lang="en-US" dirty="0" smtClean="0"/>
              <a:t>The Way the Original Model Evolved</a:t>
            </a:r>
            <a:endParaRPr lang="en-US" dirty="0"/>
          </a:p>
        </p:txBody>
      </p:sp>
      <p:pic>
        <p:nvPicPr>
          <p:cNvPr id="4" name="Picture 3" descr="Brain 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0" y="784602"/>
            <a:ext cx="7687239" cy="57580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95629" y="2869448"/>
            <a:ext cx="703384" cy="473488"/>
            <a:chOff x="1742181" y="3275957"/>
            <a:chExt cx="703384" cy="473488"/>
          </a:xfrm>
          <a:solidFill>
            <a:srgbClr val="EEA62D">
              <a:alpha val="49000"/>
            </a:srgbClr>
          </a:solidFill>
        </p:grpSpPr>
        <p:sp>
          <p:nvSpPr>
            <p:cNvPr id="6" name="Rectangle 5"/>
            <p:cNvSpPr/>
            <p:nvPr/>
          </p:nvSpPr>
          <p:spPr>
            <a:xfrm>
              <a:off x="1742181" y="3275957"/>
              <a:ext cx="703384" cy="46892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7884" y="3287780"/>
              <a:ext cx="67197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Sensory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Register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32982" y="2527896"/>
            <a:ext cx="1576102" cy="1198359"/>
            <a:chOff x="2632982" y="2527896"/>
            <a:chExt cx="1576102" cy="1198359"/>
          </a:xfrm>
        </p:grpSpPr>
        <p:sp>
          <p:nvSpPr>
            <p:cNvPr id="9" name="Rectangle 8"/>
            <p:cNvSpPr/>
            <p:nvPr/>
          </p:nvSpPr>
          <p:spPr>
            <a:xfrm>
              <a:off x="2632982" y="2527896"/>
              <a:ext cx="1576102" cy="1198359"/>
            </a:xfrm>
            <a:prstGeom prst="rect">
              <a:avLst/>
            </a:prstGeom>
            <a:solidFill>
              <a:srgbClr val="EEA62D">
                <a:alpha val="4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2982" y="2551868"/>
              <a:ext cx="867245" cy="461665"/>
            </a:xfrm>
            <a:prstGeom prst="rect">
              <a:avLst/>
            </a:prstGeom>
            <a:solidFill>
              <a:srgbClr val="EEA62D">
                <a:alpha val="46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Short-Term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07690" y="1893988"/>
            <a:ext cx="3955386" cy="2552273"/>
          </a:xfrm>
          <a:prstGeom prst="rect">
            <a:avLst/>
          </a:prstGeom>
          <a:solidFill>
            <a:schemeClr val="accent3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22000" y="1890392"/>
            <a:ext cx="836888" cy="461665"/>
          </a:xfrm>
          <a:prstGeom prst="rect">
            <a:avLst/>
          </a:prstGeom>
          <a:solidFill>
            <a:schemeClr val="accent3">
              <a:lumMod val="60000"/>
              <a:lumOff val="40000"/>
              <a:alpha val="39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Long-Term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Store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580" y="2893126"/>
            <a:ext cx="93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STIMULUS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2638" y="3013533"/>
            <a:ext cx="366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PK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0077" y="5069332"/>
            <a:ext cx="93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STIMULUS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917105" y="5093914"/>
            <a:ext cx="366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PK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Lightning Bolt 16"/>
          <p:cNvSpPr/>
          <p:nvPr/>
        </p:nvSpPr>
        <p:spPr>
          <a:xfrm rot="4023966">
            <a:off x="3287061" y="2554224"/>
            <a:ext cx="270387" cy="455981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111 L 0.06389 -0.04305 C 0.07708 -0.05416 0.09722 -0.06018 0.1184 -0.06018 C 0.14236 -0.06018 0.16146 -0.05416 0.17465 -0.04305 L 0.23924 0.0111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648 L -0.06059 0.04329 C -0.07326 0.0544 -0.09201 0.06158 -0.1118 0.06158 C -0.1342 0.06158 -0.15208 0.0544 -0.16476 0.04329 L -0.225 -0.00648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-0.30625 L 0.18021 -0.30046 C 0.19271 -0.29931 0.21163 -0.29838 0.2316 -0.29838 C 0.25417 -0.29838 0.27222 -0.29931 0.28455 -0.30046 L 0.34531 -0.30625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-0.30995 L 0.17951 -0.3044 C 0.19219 -0.30301 0.21094 -0.30208 0.23073 -0.30208 C 0.25312 -0.30208 0.271 -0.30301 0.28368 -0.3044 L 0.34409 -0.30995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9" grpId="0"/>
      <p:bldP spid="29" grpId="1"/>
      <p:bldP spid="40" grpId="0"/>
      <p:bldP spid="4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16386"/>
            <a:ext cx="8971935" cy="680897"/>
          </a:xfrm>
        </p:spPr>
        <p:txBody>
          <a:bodyPr/>
          <a:lstStyle/>
          <a:p>
            <a:r>
              <a:rPr lang="en-US" dirty="0" smtClean="0"/>
              <a:t>All the action is in…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2000" y="1890392"/>
            <a:ext cx="836888" cy="461665"/>
          </a:xfrm>
          <a:prstGeom prst="rect">
            <a:avLst/>
          </a:prstGeom>
          <a:solidFill>
            <a:schemeClr val="accent3">
              <a:lumMod val="60000"/>
              <a:lumOff val="40000"/>
              <a:alpha val="39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Long-Term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Store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2580" y="784602"/>
            <a:ext cx="8055949" cy="5758010"/>
            <a:chOff x="532580" y="784602"/>
            <a:chExt cx="8055949" cy="5758010"/>
          </a:xfrm>
        </p:grpSpPr>
        <p:sp>
          <p:nvSpPr>
            <p:cNvPr id="3" name="Rectangle 2"/>
            <p:cNvSpPr/>
            <p:nvPr/>
          </p:nvSpPr>
          <p:spPr>
            <a:xfrm>
              <a:off x="532580" y="784602"/>
              <a:ext cx="7660968" cy="57580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01290" y="784602"/>
              <a:ext cx="7687239" cy="5758010"/>
              <a:chOff x="901290" y="784602"/>
              <a:chExt cx="7687239" cy="5758010"/>
            </a:xfrm>
          </p:grpSpPr>
          <p:pic>
            <p:nvPicPr>
              <p:cNvPr id="4" name="Picture 3" descr="Brain Blue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290" y="784602"/>
                <a:ext cx="7687239" cy="57580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2251906" y="2869448"/>
                <a:ext cx="703384" cy="473488"/>
                <a:chOff x="2398458" y="3275957"/>
                <a:chExt cx="703384" cy="473488"/>
              </a:xfrm>
              <a:solidFill>
                <a:srgbClr val="EEA62D">
                  <a:alpha val="49000"/>
                </a:srgbClr>
              </a:solidFill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2398458" y="3275957"/>
                  <a:ext cx="703384" cy="4689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429863" y="3287780"/>
                  <a:ext cx="671979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</a:rPr>
                    <a:t>Sensory</a:t>
                  </a:r>
                </a:p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</a:rPr>
                    <a:t>Register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084482" y="1882731"/>
                <a:ext cx="3955386" cy="255227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3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191783" y="2548512"/>
              <a:ext cx="1453849" cy="1128028"/>
              <a:chOff x="3191783" y="2548512"/>
              <a:chExt cx="1453849" cy="112802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191783" y="2548512"/>
                <a:ext cx="1453849" cy="112802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82777" y="2876706"/>
                <a:ext cx="867245" cy="461665"/>
              </a:xfrm>
              <a:prstGeom prst="rect">
                <a:avLst/>
              </a:prstGeom>
              <a:solidFill>
                <a:srgbClr val="EEA62D">
                  <a:alpha val="24000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Short-Term</a:t>
                </a:r>
              </a:p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Store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48078" y="1023582"/>
            <a:ext cx="7595107" cy="5305915"/>
            <a:chOff x="635014" y="5746860"/>
            <a:chExt cx="7595107" cy="5305915"/>
          </a:xfrm>
        </p:grpSpPr>
        <p:sp>
          <p:nvSpPr>
            <p:cNvPr id="9" name="Rectangle 8"/>
            <p:cNvSpPr/>
            <p:nvPr/>
          </p:nvSpPr>
          <p:spPr>
            <a:xfrm>
              <a:off x="635014" y="5746860"/>
              <a:ext cx="7595107" cy="5305915"/>
            </a:xfrm>
            <a:prstGeom prst="rect">
              <a:avLst/>
            </a:prstGeom>
            <a:solidFill>
              <a:srgbClr val="EEA62D">
                <a:alpha val="8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8803" y="6038678"/>
              <a:ext cx="1304770" cy="461665"/>
            </a:xfrm>
            <a:prstGeom prst="rect">
              <a:avLst/>
            </a:prstGeom>
            <a:solidFill>
              <a:srgbClr val="EEA62D">
                <a:alpha val="46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Short-Term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719374" y="3031613"/>
            <a:ext cx="0" cy="3023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430762" y="1269065"/>
            <a:ext cx="2662904" cy="101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WORKING MEMORY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06290" y="2548512"/>
            <a:ext cx="1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Models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97604" y="3353374"/>
            <a:ext cx="3186172" cy="2403696"/>
            <a:chOff x="1197604" y="3353374"/>
            <a:chExt cx="3186172" cy="2403696"/>
          </a:xfrm>
        </p:grpSpPr>
        <p:sp>
          <p:nvSpPr>
            <p:cNvPr id="30" name="TextBox 29"/>
            <p:cNvSpPr txBox="1"/>
            <p:nvPr/>
          </p:nvSpPr>
          <p:spPr>
            <a:xfrm>
              <a:off x="1906763" y="3353374"/>
              <a:ext cx="1800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Cowan, 1988</a:t>
              </a:r>
              <a:endParaRPr lang="en-US" sz="2400" dirty="0"/>
            </a:p>
          </p:txBody>
        </p:sp>
        <p:pic>
          <p:nvPicPr>
            <p:cNvPr id="11" name="Picture 10" descr="Nelson Cowa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04" y="4092038"/>
              <a:ext cx="3186172" cy="166503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887465" y="3353374"/>
            <a:ext cx="3371548" cy="2457638"/>
            <a:chOff x="4887465" y="3353374"/>
            <a:chExt cx="3371548" cy="2457638"/>
          </a:xfrm>
        </p:grpSpPr>
        <p:sp>
          <p:nvSpPr>
            <p:cNvPr id="26" name="TextBox 25"/>
            <p:cNvSpPr txBox="1"/>
            <p:nvPr/>
          </p:nvSpPr>
          <p:spPr>
            <a:xfrm>
              <a:off x="4887465" y="3353374"/>
              <a:ext cx="3371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Baddeley</a:t>
              </a:r>
              <a:r>
                <a:rPr lang="en-US" sz="2400" dirty="0" smtClean="0"/>
                <a:t> &amp; Hitch, 1974</a:t>
              </a:r>
              <a:endParaRPr lang="en-US" sz="2400" dirty="0"/>
            </a:p>
          </p:txBody>
        </p:sp>
        <p:pic>
          <p:nvPicPr>
            <p:cNvPr id="15" name="Picture 14" descr="baddeley &amp; hitc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187" y="4092038"/>
              <a:ext cx="2708104" cy="1718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29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3432</TotalTime>
  <Words>1431</Words>
  <Application>Microsoft Macintosh PowerPoint</Application>
  <PresentationFormat>On-screen Show (4:3)</PresentationFormat>
  <Paragraphs>246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Human Cognitive Architecture &amp; Working Memory</vt:lpstr>
      <vt:lpstr>The Metaphorical Model of HCA</vt:lpstr>
      <vt:lpstr>What do we know about the model?</vt:lpstr>
      <vt:lpstr>Original Conceptions</vt:lpstr>
      <vt:lpstr>Problems with the Model</vt:lpstr>
      <vt:lpstr>PowerPoint Presentation</vt:lpstr>
      <vt:lpstr>Problems with the Model</vt:lpstr>
      <vt:lpstr>The Way the Original Model Evolved</vt:lpstr>
      <vt:lpstr>All the action is in…</vt:lpstr>
      <vt:lpstr>What is the difference between STS and WM?</vt:lpstr>
      <vt:lpstr>PowerPoint Presentation</vt:lpstr>
      <vt:lpstr>How does WM work?</vt:lpstr>
      <vt:lpstr>Principles of the  Embedded Processing Model</vt:lpstr>
      <vt:lpstr>Cowan:  Embedded Processes Model</vt:lpstr>
      <vt:lpstr>Baddeley:  Tripartite Model</vt:lpstr>
      <vt:lpstr>Baddeley’s New Model</vt:lpstr>
      <vt:lpstr>Which model of WM is better?</vt:lpstr>
      <vt:lpstr>Working Memory:  Cowan vs. Baddeley</vt:lpstr>
      <vt:lpstr>What is Activated LTM?</vt:lpstr>
      <vt:lpstr>Working Memory:   Cowan vs. Baddeley</vt:lpstr>
    </vt:vector>
  </TitlesOfParts>
  <Company>California State University,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Schwartz</dc:creator>
  <cp:lastModifiedBy>Neil Schwartz</cp:lastModifiedBy>
  <cp:revision>185</cp:revision>
  <dcterms:created xsi:type="dcterms:W3CDTF">2013-10-15T21:58:12Z</dcterms:created>
  <dcterms:modified xsi:type="dcterms:W3CDTF">2013-10-24T23:40:27Z</dcterms:modified>
</cp:coreProperties>
</file>